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handoutMasterIdLst>
    <p:handoutMasterId r:id="rId162"/>
  </p:handoutMasterIdLst>
  <p:sldIdLst>
    <p:sldId id="256" r:id="rId2"/>
    <p:sldId id="257" r:id="rId3"/>
    <p:sldId id="455" r:id="rId4"/>
    <p:sldId id="456" r:id="rId5"/>
    <p:sldId id="262" r:id="rId6"/>
    <p:sldId id="457" r:id="rId7"/>
    <p:sldId id="263" r:id="rId8"/>
    <p:sldId id="458" r:id="rId9"/>
    <p:sldId id="465" r:id="rId10"/>
    <p:sldId id="625" r:id="rId11"/>
    <p:sldId id="459" r:id="rId12"/>
    <p:sldId id="462" r:id="rId13"/>
    <p:sldId id="267" r:id="rId14"/>
    <p:sldId id="278" r:id="rId15"/>
    <p:sldId id="268" r:id="rId16"/>
    <p:sldId id="336" r:id="rId17"/>
    <p:sldId id="338" r:id="rId18"/>
    <p:sldId id="464" r:id="rId19"/>
    <p:sldId id="343" r:id="rId20"/>
    <p:sldId id="277" r:id="rId21"/>
    <p:sldId id="339" r:id="rId22"/>
    <p:sldId id="340" r:id="rId23"/>
    <p:sldId id="342" r:id="rId24"/>
    <p:sldId id="345" r:id="rId25"/>
    <p:sldId id="348" r:id="rId26"/>
    <p:sldId id="292" r:id="rId27"/>
    <p:sldId id="294" r:id="rId28"/>
    <p:sldId id="626" r:id="rId29"/>
    <p:sldId id="298" r:id="rId30"/>
    <p:sldId id="351" r:id="rId31"/>
    <p:sldId id="352" r:id="rId32"/>
    <p:sldId id="353" r:id="rId33"/>
    <p:sldId id="354" r:id="rId34"/>
    <p:sldId id="355" r:id="rId35"/>
    <p:sldId id="299" r:id="rId36"/>
    <p:sldId id="301" r:id="rId37"/>
    <p:sldId id="302" r:id="rId38"/>
    <p:sldId id="357" r:id="rId39"/>
    <p:sldId id="303" r:id="rId40"/>
    <p:sldId id="356" r:id="rId41"/>
    <p:sldId id="279" r:id="rId42"/>
    <p:sldId id="280" r:id="rId43"/>
    <p:sldId id="281" r:id="rId44"/>
    <p:sldId id="283" r:id="rId45"/>
    <p:sldId id="285" r:id="rId46"/>
    <p:sldId id="284" r:id="rId47"/>
    <p:sldId id="286" r:id="rId48"/>
    <p:sldId id="287" r:id="rId49"/>
    <p:sldId id="288" r:id="rId50"/>
    <p:sldId id="289" r:id="rId51"/>
    <p:sldId id="291" r:id="rId52"/>
    <p:sldId id="489" r:id="rId53"/>
    <p:sldId id="479" r:id="rId54"/>
    <p:sldId id="511" r:id="rId55"/>
    <p:sldId id="491" r:id="rId56"/>
    <p:sldId id="490" r:id="rId57"/>
    <p:sldId id="492" r:id="rId58"/>
    <p:sldId id="496" r:id="rId59"/>
    <p:sldId id="497" r:id="rId60"/>
    <p:sldId id="494" r:id="rId61"/>
    <p:sldId id="501" r:id="rId62"/>
    <p:sldId id="498" r:id="rId63"/>
    <p:sldId id="502" r:id="rId64"/>
    <p:sldId id="505" r:id="rId65"/>
    <p:sldId id="507" r:id="rId66"/>
    <p:sldId id="506" r:id="rId67"/>
    <p:sldId id="508" r:id="rId68"/>
    <p:sldId id="509" r:id="rId69"/>
    <p:sldId id="510" r:id="rId70"/>
    <p:sldId id="480" r:id="rId71"/>
    <p:sldId id="512" r:id="rId72"/>
    <p:sldId id="519" r:id="rId73"/>
    <p:sldId id="520" r:id="rId74"/>
    <p:sldId id="517" r:id="rId75"/>
    <p:sldId id="518" r:id="rId76"/>
    <p:sldId id="521" r:id="rId77"/>
    <p:sldId id="522" r:id="rId78"/>
    <p:sldId id="525" r:id="rId79"/>
    <p:sldId id="482" r:id="rId80"/>
    <p:sldId id="526" r:id="rId81"/>
    <p:sldId id="530" r:id="rId82"/>
    <p:sldId id="529" r:id="rId83"/>
    <p:sldId id="527" r:id="rId84"/>
    <p:sldId id="481" r:id="rId85"/>
    <p:sldId id="536" r:id="rId86"/>
    <p:sldId id="555" r:id="rId87"/>
    <p:sldId id="557" r:id="rId88"/>
    <p:sldId id="535" r:id="rId89"/>
    <p:sldId id="552" r:id="rId90"/>
    <p:sldId id="553" r:id="rId91"/>
    <p:sldId id="559" r:id="rId92"/>
    <p:sldId id="539" r:id="rId93"/>
    <p:sldId id="540" r:id="rId94"/>
    <p:sldId id="538" r:id="rId95"/>
    <p:sldId id="484" r:id="rId96"/>
    <p:sldId id="561" r:id="rId97"/>
    <p:sldId id="627" r:id="rId98"/>
    <p:sldId id="628" r:id="rId99"/>
    <p:sldId id="483" r:id="rId100"/>
    <p:sldId id="565" r:id="rId101"/>
    <p:sldId id="567" r:id="rId102"/>
    <p:sldId id="569" r:id="rId103"/>
    <p:sldId id="573" r:id="rId104"/>
    <p:sldId id="574" r:id="rId105"/>
    <p:sldId id="577" r:id="rId106"/>
    <p:sldId id="584" r:id="rId107"/>
    <p:sldId id="576" r:id="rId108"/>
    <p:sldId id="585" r:id="rId109"/>
    <p:sldId id="580" r:id="rId110"/>
    <p:sldId id="485" r:id="rId111"/>
    <p:sldId id="589" r:id="rId112"/>
    <p:sldId id="587" r:id="rId113"/>
    <p:sldId id="590" r:id="rId114"/>
    <p:sldId id="592" r:id="rId115"/>
    <p:sldId id="594" r:id="rId116"/>
    <p:sldId id="593" r:id="rId117"/>
    <p:sldId id="630" r:id="rId118"/>
    <p:sldId id="631" r:id="rId119"/>
    <p:sldId id="632" r:id="rId120"/>
    <p:sldId id="633" r:id="rId121"/>
    <p:sldId id="634" r:id="rId122"/>
    <p:sldId id="635" r:id="rId123"/>
    <p:sldId id="636" r:id="rId124"/>
    <p:sldId id="637" r:id="rId125"/>
    <p:sldId id="638" r:id="rId126"/>
    <p:sldId id="639" r:id="rId127"/>
    <p:sldId id="640" r:id="rId128"/>
    <p:sldId id="641" r:id="rId129"/>
    <p:sldId id="642" r:id="rId130"/>
    <p:sldId id="643" r:id="rId131"/>
    <p:sldId id="644" r:id="rId132"/>
    <p:sldId id="645" r:id="rId133"/>
    <p:sldId id="646" r:id="rId134"/>
    <p:sldId id="647" r:id="rId135"/>
    <p:sldId id="648" r:id="rId136"/>
    <p:sldId id="649" r:id="rId137"/>
    <p:sldId id="650" r:id="rId138"/>
    <p:sldId id="596" r:id="rId139"/>
    <p:sldId id="597" r:id="rId140"/>
    <p:sldId id="618" r:id="rId141"/>
    <p:sldId id="600" r:id="rId142"/>
    <p:sldId id="599" r:id="rId143"/>
    <p:sldId id="629" r:id="rId144"/>
    <p:sldId id="601" r:id="rId145"/>
    <p:sldId id="606" r:id="rId146"/>
    <p:sldId id="607" r:id="rId147"/>
    <p:sldId id="617" r:id="rId148"/>
    <p:sldId id="605" r:id="rId149"/>
    <p:sldId id="616" r:id="rId150"/>
    <p:sldId id="611" r:id="rId151"/>
    <p:sldId id="604" r:id="rId152"/>
    <p:sldId id="613" r:id="rId153"/>
    <p:sldId id="614" r:id="rId154"/>
    <p:sldId id="603" r:id="rId155"/>
    <p:sldId id="608" r:id="rId156"/>
    <p:sldId id="612" r:id="rId157"/>
    <p:sldId id="623" r:id="rId158"/>
    <p:sldId id="624" r:id="rId159"/>
    <p:sldId id="454" r:id="rId160"/>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81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83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0760"/>
          </a:xfrm>
          <a:prstGeom prst="rect">
            <a:avLst/>
          </a:prstGeom>
        </p:spPr>
        <p:txBody>
          <a:bodyPr vert="horz" lIns="91440" tIns="45720" rIns="91440" bIns="45720" rtlCol="0"/>
          <a:lstStyle>
            <a:lvl1pPr algn="r">
              <a:defRPr sz="1200"/>
            </a:lvl1pPr>
          </a:lstStyle>
          <a:p>
            <a:fld id="{3F9DF25A-785E-4033-A2AF-85CB22254B71}" type="datetimeFigureOut">
              <a:rPr lang="en-US" smtClean="0"/>
              <a:t>10/14/2014</a:t>
            </a:fld>
            <a:endParaRPr lang="en-US"/>
          </a:p>
        </p:txBody>
      </p:sp>
      <p:sp>
        <p:nvSpPr>
          <p:cNvPr id="4" name="Footer Placeholder 3"/>
          <p:cNvSpPr>
            <a:spLocks noGrp="1"/>
          </p:cNvSpPr>
          <p:nvPr>
            <p:ph type="ftr" sz="quarter" idx="2"/>
          </p:nvPr>
        </p:nvSpPr>
        <p:spPr>
          <a:xfrm>
            <a:off x="1" y="6658443"/>
            <a:ext cx="4029282" cy="3507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3"/>
            <a:ext cx="4029282" cy="350760"/>
          </a:xfrm>
          <a:prstGeom prst="rect">
            <a:avLst/>
          </a:prstGeom>
        </p:spPr>
        <p:txBody>
          <a:bodyPr vert="horz" lIns="91440" tIns="45720" rIns="91440" bIns="45720" rtlCol="0" anchor="b"/>
          <a:lstStyle>
            <a:lvl1pPr algn="r">
              <a:defRPr sz="1200"/>
            </a:lvl1pPr>
          </a:lstStyle>
          <a:p>
            <a:fld id="{74EA7304-A5D4-455F-A906-F80F7481D685}" type="slidenum">
              <a:rPr lang="en-US" smtClean="0"/>
              <a:t>‹#›</a:t>
            </a:fld>
            <a:endParaRPr lang="en-US"/>
          </a:p>
        </p:txBody>
      </p:sp>
    </p:spTree>
    <p:extLst>
      <p:ext uri="{BB962C8B-B14F-4D97-AF65-F5344CB8AC3E}">
        <p14:creationId xmlns:p14="http://schemas.microsoft.com/office/powerpoint/2010/main" val="3472161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42F18B19-A578-4D8F-83D0-D3C8826F3C20}" type="datetimeFigureOut">
              <a:rPr lang="en-US" smtClean="0"/>
              <a:pPr/>
              <a:t>10/14/2014</a:t>
            </a:fld>
            <a:endParaRPr lang="en-US" dirty="0"/>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56A2E78-E1C5-4E17-AB07-224DCC4B5522}" type="slidenum">
              <a:rPr lang="en-US" smtClean="0"/>
              <a:pPr/>
              <a:t>‹#›</a:t>
            </a:fld>
            <a:endParaRPr lang="en-US" dirty="0"/>
          </a:p>
        </p:txBody>
      </p:sp>
    </p:spTree>
    <p:extLst>
      <p:ext uri="{BB962C8B-B14F-4D97-AF65-F5344CB8AC3E}">
        <p14:creationId xmlns:p14="http://schemas.microsoft.com/office/powerpoint/2010/main" val="417551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6A2E78-E1C5-4E17-AB07-224DCC4B552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6A2E78-E1C5-4E17-AB07-224DCC4B5522}" type="slidenum">
              <a:rPr lang="en-US" smtClean="0"/>
              <a:pPr/>
              <a:t>52</a:t>
            </a:fld>
            <a:endParaRPr lang="en-US" dirty="0"/>
          </a:p>
        </p:txBody>
      </p:sp>
    </p:spTree>
    <p:extLst>
      <p:ext uri="{BB962C8B-B14F-4D97-AF65-F5344CB8AC3E}">
        <p14:creationId xmlns:p14="http://schemas.microsoft.com/office/powerpoint/2010/main" val="94520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3A02F6-B75F-4B7A-B46F-019F61A15DF0}" type="datetime1">
              <a:rPr lang="en-US" smtClean="0"/>
              <a:t>10/14/2014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C1082C-B381-4687-889B-05D071F801C3}" type="datetime1">
              <a:rPr lang="en-US" smtClean="0"/>
              <a:t>10/14/2014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A3CB6D-4457-4E7B-AAFF-6B5F55D91BF8}" type="datetime1">
              <a:rPr lang="en-US" smtClean="0"/>
              <a:t>10/14/2014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502A7E-6B8B-4474-9EF1-952961CC9C9B}" type="datetime1">
              <a:rPr lang="en-US" smtClean="0"/>
              <a:t>10/14/2014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FF6DEF-3145-4D35-AACD-F5E18ACB466B}" type="datetime1">
              <a:rPr lang="en-US" smtClean="0"/>
              <a:t>10/14/2014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23A623-9E46-4F47-B702-914E61F251F5}" type="datetime1">
              <a:rPr lang="en-US" smtClean="0"/>
              <a:t>10/14/2014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11314B-362B-4C12-827F-8F3E5AFECAEA}" type="datetime1">
              <a:rPr lang="en-US" smtClean="0"/>
              <a:t>10/14/2014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125FF7-8CC7-479C-B748-B5624522F424}" type="datetime1">
              <a:rPr lang="en-US" smtClean="0"/>
              <a:t>10/14/2014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CF4E2-E46B-484A-B20D-22534015AA76}" type="datetime1">
              <a:rPr lang="en-US" smtClean="0"/>
              <a:t>10/14/2014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494061-FB7B-4612-A18A-43B16BE76FCB}" type="datetime1">
              <a:rPr lang="en-US" smtClean="0"/>
              <a:t>10/14/2014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A05E04-DC5F-42CB-BF9A-55FE9B790BEB}" type="datetime1">
              <a:rPr lang="en-US" smtClean="0"/>
              <a:t>10/14/2014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794827B-3BF3-46B9-8F50-6AE76109615A}" type="datetime1">
              <a:rPr lang="en-US" smtClean="0"/>
              <a:t>10/14/2014</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66.jpeg"/><Relationship Id="rId7" Type="http://schemas.microsoft.com/office/2007/relationships/hdphoto" Target="../media/hdphoto54.wdp"/><Relationship Id="rId2" Type="http://schemas.openxmlformats.org/officeDocument/2006/relationships/image" Target="../media/image168.jpe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3.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microsoft.com/office/2007/relationships/hdphoto" Target="../media/hdphoto55.wdp"/><Relationship Id="rId7"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6.jpe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2.jpe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5.png"/><Relationship Id="rId5" Type="http://schemas.microsoft.com/office/2007/relationships/hdphoto" Target="../media/hdphoto56.wdp"/><Relationship Id="rId4" Type="http://schemas.openxmlformats.org/officeDocument/2006/relationships/image" Target="../media/image17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1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2.png"/><Relationship Id="rId5" Type="http://schemas.microsoft.com/office/2007/relationships/hdphoto" Target="../media/hdphoto57.wdp"/><Relationship Id="rId4" Type="http://schemas.openxmlformats.org/officeDocument/2006/relationships/image" Target="../media/image181.png"/></Relationships>
</file>

<file path=ppt/slides/_rels/slide112.xml.rels><?xml version="1.0" encoding="UTF-8" standalone="yes"?>
<Relationships xmlns="http://schemas.openxmlformats.org/package/2006/relationships"><Relationship Id="rId3" Type="http://schemas.microsoft.com/office/2007/relationships/hdphoto" Target="../media/hdphoto58.wdp"/><Relationship Id="rId7" Type="http://schemas.openxmlformats.org/officeDocument/2006/relationships/image" Target="../media/image185.jpeg"/><Relationship Id="rId2" Type="http://schemas.openxmlformats.org/officeDocument/2006/relationships/image" Target="../media/image183.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4.jpeg"/></Relationships>
</file>

<file path=ppt/slides/_rels/slide113.xml.rels><?xml version="1.0" encoding="UTF-8" standalone="yes"?>
<Relationships xmlns="http://schemas.openxmlformats.org/package/2006/relationships"><Relationship Id="rId3" Type="http://schemas.microsoft.com/office/2007/relationships/hdphoto" Target="../media/hdphoto59.wdp"/><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microsoft.com/office/2007/relationships/hdphoto" Target="../media/hdphoto61.wdp"/><Relationship Id="rId3" Type="http://schemas.microsoft.com/office/2007/relationships/hdphoto" Target="../media/hdphoto60.wdp"/><Relationship Id="rId7" Type="http://schemas.openxmlformats.org/officeDocument/2006/relationships/image" Target="../media/image189.jpe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88.jpeg"/><Relationship Id="rId5" Type="http://schemas.openxmlformats.org/officeDocument/2006/relationships/image" Target="../media/image3.pn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microsoft.com/office/2007/relationships/hdphoto" Target="../media/hdphoto62.wdp"/><Relationship Id="rId7" Type="http://schemas.microsoft.com/office/2007/relationships/hdphoto" Target="../media/hdphoto63.wdp"/><Relationship Id="rId2"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3.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3.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5.png"/><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21.png"/><Relationship Id="rId9" Type="http://schemas.microsoft.com/office/2007/relationships/hdphoto" Target="../media/hdphoto4.wdp"/><Relationship Id="rId14" Type="http://schemas.microsoft.com/office/2007/relationships/hdphoto" Target="../media/hdphoto6.wdp"/></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microsoft.com/office/2007/relationships/hdphoto" Target="../media/hdphoto64.wdp"/><Relationship Id="rId7" Type="http://schemas.openxmlformats.org/officeDocument/2006/relationships/image" Target="../media/image3.png"/><Relationship Id="rId2" Type="http://schemas.openxmlformats.org/officeDocument/2006/relationships/image" Target="../media/image195.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65.wdp"/><Relationship Id="rId4" Type="http://schemas.openxmlformats.org/officeDocument/2006/relationships/image" Target="../media/image196.jpe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3.png"/><Relationship Id="rId2" Type="http://schemas.openxmlformats.org/officeDocument/2006/relationships/image" Target="../media/image20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3.jpeg"/><Relationship Id="rId4" Type="http://schemas.openxmlformats.org/officeDocument/2006/relationships/image" Target="../media/image202.jpeg"/></Relationships>
</file>

<file path=ppt/slides/_rels/slide125.xml.rels><?xml version="1.0" encoding="UTF-8" standalone="yes"?>
<Relationships xmlns="http://schemas.openxmlformats.org/package/2006/relationships"><Relationship Id="rId3" Type="http://schemas.microsoft.com/office/2007/relationships/hdphoto" Target="../media/hdphoto66.wdp"/><Relationship Id="rId2" Type="http://schemas.openxmlformats.org/officeDocument/2006/relationships/image" Target="../media/image20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microsoft.com/office/2007/relationships/hdphoto" Target="../media/hdphoto67.wdp"/><Relationship Id="rId2" Type="http://schemas.openxmlformats.org/officeDocument/2006/relationships/image" Target="../media/image207.jpeg"/><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3.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microsoft.com/office/2007/relationships/hdphoto" Target="../media/hdphoto68.wdp"/><Relationship Id="rId7" Type="http://schemas.microsoft.com/office/2007/relationships/hdphoto" Target="../media/hdphoto69.wdp"/><Relationship Id="rId2" Type="http://schemas.openxmlformats.org/officeDocument/2006/relationships/image" Target="../media/image209.jpe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microsoft.com/office/2007/relationships/hdphoto" Target="../media/hdphoto70.wdp"/><Relationship Id="rId2" Type="http://schemas.openxmlformats.org/officeDocument/2006/relationships/image" Target="../media/image21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71.wdp"/><Relationship Id="rId2" Type="http://schemas.openxmlformats.org/officeDocument/2006/relationships/image" Target="../media/image213.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4.jpeg"/></Relationships>
</file>

<file path=ppt/slides/_rels/slide134.xml.rels><?xml version="1.0" encoding="UTF-8" standalone="yes"?>
<Relationships xmlns="http://schemas.openxmlformats.org/package/2006/relationships"><Relationship Id="rId3" Type="http://schemas.microsoft.com/office/2007/relationships/hdphoto" Target="../media/hdphoto72.wdp"/><Relationship Id="rId2" Type="http://schemas.openxmlformats.org/officeDocument/2006/relationships/image" Target="../media/image215.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6.jpeg"/></Relationships>
</file>

<file path=ppt/slides/_rels/slide135.xml.rels><?xml version="1.0" encoding="UTF-8" standalone="yes"?>
<Relationships xmlns="http://schemas.openxmlformats.org/package/2006/relationships"><Relationship Id="rId3" Type="http://schemas.openxmlformats.org/officeDocument/2006/relationships/image" Target="../media/image218.png"/><Relationship Id="rId7" Type="http://schemas.microsoft.com/office/2007/relationships/hdphoto" Target="../media/hdphoto73.wdp"/><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3.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microsoft.com/office/2007/relationships/hdphoto" Target="../media/hdphoto74.wdp"/><Relationship Id="rId7" Type="http://schemas.openxmlformats.org/officeDocument/2006/relationships/image" Target="../media/image3.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75.wdp"/><Relationship Id="rId4" Type="http://schemas.openxmlformats.org/officeDocument/2006/relationships/image" Target="../media/image221.png"/></Relationships>
</file>

<file path=ppt/slides/_rels/slide137.xml.rels><?xml version="1.0" encoding="UTF-8" standalone="yes"?>
<Relationships xmlns="http://schemas.openxmlformats.org/package/2006/relationships"><Relationship Id="rId3" Type="http://schemas.microsoft.com/office/2007/relationships/hdphoto" Target="../media/hdphoto76.wdp"/><Relationship Id="rId7" Type="http://schemas.openxmlformats.org/officeDocument/2006/relationships/image" Target="../media/image3.png"/><Relationship Id="rId2" Type="http://schemas.openxmlformats.org/officeDocument/2006/relationships/image" Target="../media/image222.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77.wdp"/><Relationship Id="rId4" Type="http://schemas.openxmlformats.org/officeDocument/2006/relationships/image" Target="../media/image223.jpe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9.jpe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78.wdp"/><Relationship Id="rId2" Type="http://schemas.openxmlformats.org/officeDocument/2006/relationships/image" Target="../media/image230.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1.jpeg"/></Relationships>
</file>

<file path=ppt/slides/_rels/slide146.xml.rels><?xml version="1.0" encoding="UTF-8" standalone="yes"?>
<Relationships xmlns="http://schemas.openxmlformats.org/package/2006/relationships"><Relationship Id="rId8" Type="http://schemas.openxmlformats.org/officeDocument/2006/relationships/image" Target="../media/image234.jpeg"/><Relationship Id="rId3" Type="http://schemas.microsoft.com/office/2007/relationships/hdphoto" Target="../media/hdphoto79.wdp"/><Relationship Id="rId7" Type="http://schemas.microsoft.com/office/2007/relationships/hdphoto" Target="../media/hdphoto80.wdp"/><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image" Target="../media/image3.pn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81.wdp"/><Relationship Id="rId7" Type="http://schemas.microsoft.com/office/2007/relationships/hdphoto" Target="../media/hdphoto83.wdp"/><Relationship Id="rId2" Type="http://schemas.openxmlformats.org/officeDocument/2006/relationships/image" Target="../media/image235.jpeg"/><Relationship Id="rId1" Type="http://schemas.openxmlformats.org/officeDocument/2006/relationships/slideLayout" Target="../slideLayouts/slideLayout2.xml"/><Relationship Id="rId6" Type="http://schemas.openxmlformats.org/officeDocument/2006/relationships/image" Target="../media/image237.jpeg"/><Relationship Id="rId5" Type="http://schemas.microsoft.com/office/2007/relationships/hdphoto" Target="../media/hdphoto82.wdp"/><Relationship Id="rId4" Type="http://schemas.openxmlformats.org/officeDocument/2006/relationships/image" Target="../media/image236.jpeg"/><Relationship Id="rId9"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8.jpeg"/><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46.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7.jpeg"/><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3" Type="http://schemas.microsoft.com/office/2007/relationships/hdphoto" Target="../media/hdphoto84.wdp"/><Relationship Id="rId2" Type="http://schemas.openxmlformats.org/officeDocument/2006/relationships/image" Target="../media/image25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2.jpeg"/></Relationships>
</file>

<file path=ppt/slides/_rels/slide155.xml.rels><?xml version="1.0" encoding="UTF-8" standalone="yes"?>
<Relationships xmlns="http://schemas.openxmlformats.org/package/2006/relationships"><Relationship Id="rId3" Type="http://schemas.microsoft.com/office/2007/relationships/hdphoto" Target="../media/hdphoto85.wdp"/><Relationship Id="rId2" Type="http://schemas.openxmlformats.org/officeDocument/2006/relationships/image" Target="../media/image253.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4.jpeg"/></Relationships>
</file>

<file path=ppt/slides/_rels/slide15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26" Type="http://schemas.openxmlformats.org/officeDocument/2006/relationships/image" Target="../media/image281.png"/><Relationship Id="rId3" Type="http://schemas.openxmlformats.org/officeDocument/2006/relationships/image" Target="../media/image258.png"/><Relationship Id="rId21" Type="http://schemas.openxmlformats.org/officeDocument/2006/relationships/image" Target="../media/image276.png"/><Relationship Id="rId34" Type="http://schemas.openxmlformats.org/officeDocument/2006/relationships/image" Target="../media/image289.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5" Type="http://schemas.openxmlformats.org/officeDocument/2006/relationships/image" Target="../media/image280.png"/><Relationship Id="rId33" Type="http://schemas.openxmlformats.org/officeDocument/2006/relationships/image" Target="../media/image288.png"/><Relationship Id="rId38" Type="http://schemas.openxmlformats.org/officeDocument/2006/relationships/image" Target="../media/image3.png"/><Relationship Id="rId2" Type="http://schemas.openxmlformats.org/officeDocument/2006/relationships/image" Target="../media/image257.png"/><Relationship Id="rId16" Type="http://schemas.openxmlformats.org/officeDocument/2006/relationships/image" Target="../media/image271.png"/><Relationship Id="rId20" Type="http://schemas.openxmlformats.org/officeDocument/2006/relationships/image" Target="../media/image275.png"/><Relationship Id="rId29"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279.png"/><Relationship Id="rId32" Type="http://schemas.openxmlformats.org/officeDocument/2006/relationships/image" Target="../media/image287.png"/><Relationship Id="rId37" Type="http://schemas.openxmlformats.org/officeDocument/2006/relationships/image" Target="../media/image2.png"/><Relationship Id="rId5" Type="http://schemas.openxmlformats.org/officeDocument/2006/relationships/image" Target="../media/image260.png"/><Relationship Id="rId15" Type="http://schemas.openxmlformats.org/officeDocument/2006/relationships/image" Target="../media/image270.png"/><Relationship Id="rId23" Type="http://schemas.openxmlformats.org/officeDocument/2006/relationships/image" Target="../media/image278.png"/><Relationship Id="rId28" Type="http://schemas.openxmlformats.org/officeDocument/2006/relationships/image" Target="../media/image283.png"/><Relationship Id="rId36" Type="http://schemas.openxmlformats.org/officeDocument/2006/relationships/image" Target="../media/image291.png"/><Relationship Id="rId10" Type="http://schemas.openxmlformats.org/officeDocument/2006/relationships/image" Target="../media/image265.png"/><Relationship Id="rId19" Type="http://schemas.openxmlformats.org/officeDocument/2006/relationships/image" Target="../media/image274.png"/><Relationship Id="rId31" Type="http://schemas.openxmlformats.org/officeDocument/2006/relationships/image" Target="../media/image286.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7.png"/><Relationship Id="rId27" Type="http://schemas.openxmlformats.org/officeDocument/2006/relationships/image" Target="../media/image282.png"/><Relationship Id="rId30" Type="http://schemas.openxmlformats.org/officeDocument/2006/relationships/image" Target="../media/image285.png"/><Relationship Id="rId35" Type="http://schemas.openxmlformats.org/officeDocument/2006/relationships/image" Target="../media/image290.png"/></Relationships>
</file>

<file path=ppt/slides/_rels/slide158.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26" Type="http://schemas.openxmlformats.org/officeDocument/2006/relationships/image" Target="../media/image316.png"/><Relationship Id="rId3" Type="http://schemas.openxmlformats.org/officeDocument/2006/relationships/image" Target="../media/image293.png"/><Relationship Id="rId21" Type="http://schemas.openxmlformats.org/officeDocument/2006/relationships/image" Target="../media/image311.png"/><Relationship Id="rId34" Type="http://schemas.openxmlformats.org/officeDocument/2006/relationships/image" Target="../media/image324.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33" Type="http://schemas.openxmlformats.org/officeDocument/2006/relationships/image" Target="../media/image323.png"/><Relationship Id="rId2" Type="http://schemas.openxmlformats.org/officeDocument/2006/relationships/image" Target="../media/image292.png"/><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1.png"/><Relationship Id="rId24" Type="http://schemas.openxmlformats.org/officeDocument/2006/relationships/image" Target="../media/image314.png"/><Relationship Id="rId32" Type="http://schemas.openxmlformats.org/officeDocument/2006/relationships/image" Target="../media/image322.png"/><Relationship Id="rId37" Type="http://schemas.openxmlformats.org/officeDocument/2006/relationships/image" Target="../media/image3.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png"/><Relationship Id="rId36" Type="http://schemas.openxmlformats.org/officeDocument/2006/relationships/image" Target="../media/image2.png"/><Relationship Id="rId10" Type="http://schemas.openxmlformats.org/officeDocument/2006/relationships/image" Target="../media/image300.png"/><Relationship Id="rId19" Type="http://schemas.openxmlformats.org/officeDocument/2006/relationships/image" Target="../media/image309.png"/><Relationship Id="rId31" Type="http://schemas.openxmlformats.org/officeDocument/2006/relationships/image" Target="../media/image321.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320.png"/><Relationship Id="rId35" Type="http://schemas.openxmlformats.org/officeDocument/2006/relationships/image" Target="../media/image325.png"/></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26.wm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0.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9.wdp"/><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eg"/><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5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jpeg"/><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62.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74.jpeg"/><Relationship Id="rId7" Type="http://schemas.openxmlformats.org/officeDocument/2006/relationships/image" Target="../media/image76.jpeg"/><Relationship Id="rId2" Type="http://schemas.openxmlformats.org/officeDocument/2006/relationships/image" Target="../media/image73.jpeg"/><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75.jpeg"/><Relationship Id="rId10" Type="http://schemas.openxmlformats.org/officeDocument/2006/relationships/image" Target="../media/image3.png"/><Relationship Id="rId4" Type="http://schemas.microsoft.com/office/2007/relationships/hdphoto" Target="../media/hdphoto19.wdp"/><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microsoft.com/office/2007/relationships/hdphoto" Target="../media/hdphoto22.wdp"/><Relationship Id="rId7" Type="http://schemas.microsoft.com/office/2007/relationships/hdphoto" Target="../media/hdphoto23.wdp"/><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4.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6.wdp"/></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7.wdp"/><Relationship Id="rId7" Type="http://schemas.openxmlformats.org/officeDocument/2006/relationships/image" Target="../media/image2.pn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1.jpeg"/><Relationship Id="rId5" Type="http://schemas.microsoft.com/office/2007/relationships/hdphoto" Target="../media/hdphoto28.wdp"/><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31.wdp"/><Relationship Id="rId5" Type="http://schemas.openxmlformats.org/officeDocument/2006/relationships/image" Target="../media/image105.jpe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33.wdp"/><Relationship Id="rId7" Type="http://schemas.openxmlformats.org/officeDocument/2006/relationships/image" Target="../media/image2.png"/><Relationship Id="rId2" Type="http://schemas.openxmlformats.org/officeDocument/2006/relationships/image" Target="../media/image112.jpeg"/><Relationship Id="rId1" Type="http://schemas.openxmlformats.org/officeDocument/2006/relationships/slideLayout" Target="../slideLayouts/slideLayout2.xml"/><Relationship Id="rId6" Type="http://schemas.microsoft.com/office/2007/relationships/hdphoto" Target="../media/hdphoto34.wdp"/><Relationship Id="rId5" Type="http://schemas.openxmlformats.org/officeDocument/2006/relationships/image" Target="../media/image114.png"/><Relationship Id="rId4" Type="http://schemas.openxmlformats.org/officeDocument/2006/relationships/image" Target="../media/image113.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21.png"/><Relationship Id="rId3" Type="http://schemas.microsoft.com/office/2007/relationships/hdphoto" Target="../media/hdphoto36.wdp"/><Relationship Id="rId7" Type="http://schemas.microsoft.com/office/2007/relationships/hdphoto" Target="../media/hdphoto37.wdp"/><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jpeg"/><Relationship Id="rId1" Type="http://schemas.openxmlformats.org/officeDocument/2006/relationships/slideLayout" Target="../slideLayouts/slideLayout2.xml"/><Relationship Id="rId6" Type="http://schemas.microsoft.com/office/2007/relationships/hdphoto" Target="../media/hdphoto38.wdp"/><Relationship Id="rId5" Type="http://schemas.openxmlformats.org/officeDocument/2006/relationships/image" Target="../media/image123.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microsoft.com/office/2007/relationships/hdphoto" Target="../media/hdphoto39.wdp"/><Relationship Id="rId7" Type="http://schemas.openxmlformats.org/officeDocument/2006/relationships/image" Target="../media/image3.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0.wdp"/><Relationship Id="rId4" Type="http://schemas.openxmlformats.org/officeDocument/2006/relationships/image" Target="../media/image125.jpe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41.wdp"/></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jpe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microsoft.com/office/2007/relationships/hdphoto" Target="../media/hdphoto42.wdp"/><Relationship Id="rId7" Type="http://schemas.openxmlformats.org/officeDocument/2006/relationships/image" Target="../media/image3.png"/><Relationship Id="rId2" Type="http://schemas.openxmlformats.org/officeDocument/2006/relationships/image" Target="../media/image131.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3.wdp"/><Relationship Id="rId4" Type="http://schemas.openxmlformats.org/officeDocument/2006/relationships/image" Target="../media/image132.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44.wdp"/><Relationship Id="rId5" Type="http://schemas.openxmlformats.org/officeDocument/2006/relationships/image" Target="../media/image134.png"/><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45.wdp"/><Relationship Id="rId7" Type="http://schemas.microsoft.com/office/2007/relationships/hdphoto" Target="../media/hdphoto46.wdp"/><Relationship Id="rId2" Type="http://schemas.openxmlformats.org/officeDocument/2006/relationships/image" Target="../media/image140.jpe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3.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47.wdp"/><Relationship Id="rId4" Type="http://schemas.openxmlformats.org/officeDocument/2006/relationships/image" Target="../media/image144.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9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png"/><Relationship Id="rId7" Type="http://schemas.microsoft.com/office/2007/relationships/hdphoto" Target="../media/hdphoto49.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image" Target="../media/image150.jpe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3.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6.png"/><Relationship Id="rId4" Type="http://schemas.microsoft.com/office/2007/relationships/hdphoto" Target="../media/hdphoto50.wdp"/></Relationships>
</file>

<file path=ppt/slides/_rels/slide9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51.wdp"/><Relationship Id="rId7" Type="http://schemas.openxmlformats.org/officeDocument/2006/relationships/image" Target="../media/image2.png"/><Relationship Id="rId2" Type="http://schemas.openxmlformats.org/officeDocument/2006/relationships/image" Target="../media/image161.jpeg"/><Relationship Id="rId1" Type="http://schemas.openxmlformats.org/officeDocument/2006/relationships/slideLayout" Target="../slideLayouts/slideLayout2.xml"/><Relationship Id="rId6" Type="http://schemas.microsoft.com/office/2007/relationships/hdphoto" Target="../media/hdphoto52.wdp"/><Relationship Id="rId5" Type="http://schemas.openxmlformats.org/officeDocument/2006/relationships/image" Target="../media/image163.png"/><Relationship Id="rId4" Type="http://schemas.openxmlformats.org/officeDocument/2006/relationships/image" Target="../media/image162.jpe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4.png"/><Relationship Id="rId1" Type="http://schemas.openxmlformats.org/officeDocument/2006/relationships/slideLayout" Target="../slideLayouts/slideLayout2.xml"/><Relationship Id="rId6" Type="http://schemas.microsoft.com/office/2007/relationships/hdphoto" Target="../media/hdphoto53.wdp"/><Relationship Id="rId5" Type="http://schemas.openxmlformats.org/officeDocument/2006/relationships/image" Target="../media/image165.jpe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BE Presentatio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190500" y="381000"/>
            <a:ext cx="8763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spcBef>
                <a:spcPct val="50000"/>
              </a:spcBef>
            </a:pPr>
            <a:r>
              <a:rPr lang="en-US" sz="340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Comic Sans MS" pitchFamily="66" charset="0"/>
              </a:rPr>
              <a:t>McNALLY SAYAJI ENGINEERING LTD</a:t>
            </a:r>
            <a:r>
              <a:rPr lang="en-US" sz="340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rPr>
              <a:t>.</a:t>
            </a:r>
            <a:endParaRPr lang="en-US" sz="340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endParaRPr>
          </a:p>
        </p:txBody>
      </p:sp>
      <p:sp>
        <p:nvSpPr>
          <p:cNvPr id="6" name="Text Box 4"/>
          <p:cNvSpPr txBox="1">
            <a:spLocks noChangeArrowheads="1"/>
          </p:cNvSpPr>
          <p:nvPr/>
        </p:nvSpPr>
        <p:spPr bwMode="auto">
          <a:xfrm>
            <a:off x="76200" y="5940569"/>
            <a:ext cx="906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spcBef>
                <a:spcPct val="50000"/>
              </a:spcBef>
            </a:pPr>
            <a:r>
              <a:rPr lang="en-US" sz="280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rial Black" pitchFamily="34" charset="0"/>
              </a:rPr>
              <a:t>COMPANY PROFILE</a:t>
            </a:r>
            <a:endParaRPr lang="en-US" sz="280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rial Black" pitchFamily="34" charset="0"/>
            </a:endParaRPr>
          </a:p>
        </p:txBody>
      </p:sp>
      <p:pic>
        <p:nvPicPr>
          <p:cNvPr id="8" name="Picture 7"/>
          <p:cNvPicPr/>
          <p:nvPr/>
        </p:nvPicPr>
        <p:blipFill>
          <a:blip r:embed="rId4"/>
          <a:stretch>
            <a:fillRect/>
          </a:stretch>
        </p:blipFill>
        <p:spPr>
          <a:xfrm>
            <a:off x="84083" y="6120889"/>
            <a:ext cx="914400" cy="685800"/>
          </a:xfrm>
          <a:prstGeom prst="rect">
            <a:avLst/>
          </a:prstGeom>
        </p:spPr>
      </p:pic>
      <p:pic>
        <p:nvPicPr>
          <p:cNvPr id="9" name="Picture 8"/>
          <p:cNvPicPr/>
          <p:nvPr/>
        </p:nvPicPr>
        <p:blipFill>
          <a:blip r:embed="rId5"/>
          <a:stretch>
            <a:fillRect/>
          </a:stretch>
        </p:blipFill>
        <p:spPr>
          <a:xfrm>
            <a:off x="7848600" y="6325314"/>
            <a:ext cx="1181100" cy="475615"/>
          </a:xfrm>
          <a:prstGeom prst="rect">
            <a:avLst/>
          </a:prstGeom>
        </p:spPr>
      </p:pic>
    </p:spTree>
    <p:extLst>
      <p:ext uri="{BB962C8B-B14F-4D97-AF65-F5344CB8AC3E}">
        <p14:creationId xmlns:p14="http://schemas.microsoft.com/office/powerpoint/2010/main" val="1370629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18192"/>
            <a:ext cx="4267200" cy="6019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a:spLocks noChangeArrowheads="1"/>
          </p:cNvSpPr>
          <p:nvPr/>
        </p:nvSpPr>
        <p:spPr bwMode="auto">
          <a:xfrm>
            <a:off x="1676400" y="0"/>
            <a:ext cx="5486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r>
              <a:rPr lang="en-US" sz="24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ASANSOL</a:t>
            </a: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p>
          <a:p>
            <a:pPr algn="ct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ISO 9001:2008</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738663"/>
            <a:ext cx="4267200" cy="59994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p:nvPr/>
        </p:nvPicPr>
        <p:blipFill>
          <a:blip r:embed="rId4"/>
          <a:stretch>
            <a:fillRect/>
          </a:stretch>
        </p:blipFill>
        <p:spPr>
          <a:xfrm>
            <a:off x="0" y="0"/>
            <a:ext cx="914400" cy="685800"/>
          </a:xfrm>
          <a:prstGeom prst="rect">
            <a:avLst/>
          </a:prstGeom>
        </p:spPr>
      </p:pic>
      <p:pic>
        <p:nvPicPr>
          <p:cNvPr id="7" name="Picture 6"/>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14461519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xfrm>
            <a:off x="9362" y="1111250"/>
            <a:ext cx="4235924" cy="412750"/>
          </a:xfrm>
        </p:spPr>
        <p:txBody>
          <a:bodyPr/>
          <a:lstStyle/>
          <a:p>
            <a:pPr eaLnBrk="1" hangingPunct="1">
              <a:buNone/>
              <a:defRPr/>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MEDIUM DUTY PUMPS TYPE MV</a:t>
            </a:r>
            <a:endParaRPr lang="en-IN"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
        <p:nvSpPr>
          <p:cNvPr id="5" name="Content Placeholder 5"/>
          <p:cNvSpPr>
            <a:spLocks noGrp="1"/>
          </p:cNvSpPr>
          <p:nvPr>
            <p:ph sz="half" idx="4294967295"/>
          </p:nvPr>
        </p:nvSpPr>
        <p:spPr>
          <a:xfrm>
            <a:off x="237699" y="5943600"/>
            <a:ext cx="4572000" cy="783608"/>
          </a:xfrm>
          <a:prstGeom prst="rect">
            <a:avLst/>
          </a:prstGeom>
        </p:spPr>
        <p:txBody>
          <a:bodyPr>
            <a:noAutofit/>
          </a:bodyPr>
          <a:lstStyle/>
          <a:p>
            <a:pPr>
              <a:buFont typeface="Wingdings" pitchFamily="2" charset="2"/>
              <a:buChar char="§"/>
              <a:defRPr/>
            </a:pPr>
            <a:r>
              <a:rPr lang="en-US" sz="1400" b="1" dirty="0" smtClean="0">
                <a:solidFill>
                  <a:srgbClr val="0033CC"/>
                </a:solidFill>
                <a:latin typeface="Comic Sans MS" pitchFamily="66" charset="0"/>
              </a:rPr>
              <a:t>AVAILABLE IN 9 SIZES – 25mm to 200mm DISCHARGE</a:t>
            </a:r>
            <a:endParaRPr lang="en-US" sz="800" b="1" dirty="0" smtClean="0">
              <a:solidFill>
                <a:srgbClr val="0033CC"/>
              </a:solidFill>
              <a:latin typeface="Comic Sans MS" pitchFamily="66" charset="0"/>
            </a:endParaRPr>
          </a:p>
          <a:p>
            <a:pPr>
              <a:buFont typeface="Wingdings" pitchFamily="2" charset="2"/>
              <a:buChar char="§"/>
              <a:defRPr/>
            </a:pPr>
            <a:r>
              <a:rPr lang="en-US" sz="1400" b="1" dirty="0" smtClean="0">
                <a:solidFill>
                  <a:srgbClr val="0033CC"/>
                </a:solidFill>
                <a:latin typeface="Comic Sans MS" pitchFamily="66" charset="0"/>
              </a:rPr>
              <a:t>CATERING TO FLOWS UPTO 600 m3/</a:t>
            </a:r>
            <a:r>
              <a:rPr lang="en-US" sz="1400" b="1" dirty="0" err="1" smtClean="0">
                <a:solidFill>
                  <a:srgbClr val="0033CC"/>
                </a:solidFill>
                <a:latin typeface="Comic Sans MS" pitchFamily="66" charset="0"/>
              </a:rPr>
              <a:t>hr</a:t>
            </a:r>
            <a:endParaRPr lang="en-US" sz="1400" b="1" dirty="0" smtClean="0">
              <a:solidFill>
                <a:srgbClr val="0033CC"/>
              </a:solidFill>
              <a:latin typeface="Comic Sans MS" pitchFamily="66" charset="0"/>
            </a:endParaRPr>
          </a:p>
        </p:txBody>
      </p:sp>
      <p:pic>
        <p:nvPicPr>
          <p:cNvPr id="6" name="Picture 4" descr="Pump 02"/>
          <p:cNvPicPr>
            <a:picLocks noChangeAspect="1" noChangeArrowheads="1"/>
          </p:cNvPicPr>
          <p:nvPr/>
        </p:nvPicPr>
        <p:blipFill>
          <a:blip r:embed="rId2" cstate="print"/>
          <a:srcRect/>
          <a:stretch>
            <a:fillRect/>
          </a:stretch>
        </p:blipFill>
        <p:spPr bwMode="auto">
          <a:xfrm>
            <a:off x="13911" y="1676400"/>
            <a:ext cx="4495800" cy="3962400"/>
          </a:xfrm>
          <a:prstGeom prst="rect">
            <a:avLst/>
          </a:prstGeom>
          <a:ln>
            <a:noFill/>
          </a:ln>
          <a:effectLst>
            <a:outerShdw blurRad="292100" dist="139700" dir="2700000" algn="tl" rotWithShape="0">
              <a:srgbClr val="333333">
                <a:alpha val="65000"/>
              </a:srgbClr>
            </a:outerShdw>
          </a:effectLst>
        </p:spPr>
      </p:pic>
      <p:pic>
        <p:nvPicPr>
          <p:cNvPr id="8" name="Picture 7" descr="MBE Logo a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838200" cy="52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
        <p:nvSpPr>
          <p:cNvPr id="2" name="Rectangle 1"/>
          <p:cNvSpPr/>
          <p:nvPr/>
        </p:nvSpPr>
        <p:spPr>
          <a:xfrm>
            <a:off x="3745736" y="454967"/>
            <a:ext cx="1802095" cy="369332"/>
          </a:xfrm>
          <a:prstGeom prst="rect">
            <a:avLst/>
          </a:prstGeom>
        </p:spPr>
        <p:txBody>
          <a:bodyPr wrap="none">
            <a:spAutoFit/>
          </a:bodyPr>
          <a:lstStyle/>
          <a:p>
            <a:pPr marL="320040" lvl="0" indent="-320040" algn="ctr">
              <a:spcBef>
                <a:spcPct val="0"/>
              </a:spcBef>
              <a:buClr>
                <a:schemeClr val="accent6">
                  <a:lumMod val="75000"/>
                </a:schemeClr>
              </a:buClr>
              <a:buSzPct val="128000"/>
              <a:defRPr/>
            </a:pPr>
            <a:r>
              <a:rPr lang="en-US" b="1" dirty="0">
                <a:ln w="10541" cmpd="sng">
                  <a:solidFill>
                    <a:schemeClr val="accent1">
                      <a:shade val="88000"/>
                      <a:satMod val="110000"/>
                    </a:schemeClr>
                  </a:solidFill>
                  <a:prstDash val="solid"/>
                </a:ln>
                <a:solidFill>
                  <a:srgbClr val="0033CC"/>
                </a:solidFill>
                <a:latin typeface="Comic Sans MS" pitchFamily="66" charset="0"/>
              </a:rPr>
              <a:t>SLURRY </a:t>
            </a:r>
            <a:r>
              <a:rPr lang="en-US" b="1" dirty="0" smtClean="0">
                <a:ln w="10541" cmpd="sng">
                  <a:solidFill>
                    <a:schemeClr val="accent1">
                      <a:shade val="88000"/>
                      <a:satMod val="110000"/>
                    </a:schemeClr>
                  </a:solidFill>
                  <a:prstDash val="solid"/>
                </a:ln>
                <a:solidFill>
                  <a:srgbClr val="0033CC"/>
                </a:solidFill>
                <a:latin typeface="Comic Sans MS" pitchFamily="66" charset="0"/>
              </a:rPr>
              <a:t>PUMP</a:t>
            </a:r>
            <a:endParaRPr lang="en-US" b="1" dirty="0">
              <a:ln w="10541" cmpd="sng">
                <a:solidFill>
                  <a:schemeClr val="accent1">
                    <a:shade val="88000"/>
                    <a:satMod val="110000"/>
                  </a:schemeClr>
                </a:solidFill>
                <a:prstDash val="solid"/>
              </a:ln>
              <a:solidFill>
                <a:srgbClr val="0033CC"/>
              </a:solidFill>
              <a:latin typeface="Comic Sans MS" pitchFamily="66" charset="0"/>
            </a:endParaRPr>
          </a:p>
        </p:txBody>
      </p:sp>
      <p:sp>
        <p:nvSpPr>
          <p:cNvPr id="3" name="Rectangle 2"/>
          <p:cNvSpPr/>
          <p:nvPr/>
        </p:nvSpPr>
        <p:spPr>
          <a:xfrm>
            <a:off x="2257262" y="7867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pic>
        <p:nvPicPr>
          <p:cNvPr id="10" name="Content Placeholder 4" descr="Pump 01 B"/>
          <p:cNvPicPr>
            <a:picLocks noGrp="1" noChangeAspect="1" noChangeArrowheads="1"/>
          </p:cNvPicPr>
          <p:nvPr>
            <p:ph sz="half" idx="4294967295"/>
          </p:nvPr>
        </p:nvPicPr>
        <p:blipFill>
          <a:blip r:embed="rId6" cstate="print">
            <a:extLst>
              <a:ext uri="{BEBA8EAE-BF5A-486C-A8C5-ECC9F3942E4B}">
                <a14:imgProps xmlns:a14="http://schemas.microsoft.com/office/drawing/2010/main">
                  <a14:imgLayer r:embed="rId7">
                    <a14:imgEffect>
                      <a14:brightnessContrast bright="9000"/>
                    </a14:imgEffect>
                  </a14:imgLayer>
                </a14:imgProps>
              </a:ext>
            </a:extLst>
          </a:blip>
          <a:srcRect/>
          <a:stretch>
            <a:fillRect/>
          </a:stretch>
        </p:blipFill>
        <p:spPr bwMode="auto">
          <a:xfrm>
            <a:off x="4646784" y="1676400"/>
            <a:ext cx="4447174" cy="396240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646784" y="5916066"/>
            <a:ext cx="4572000" cy="861774"/>
          </a:xfrm>
          <a:prstGeom prst="rect">
            <a:avLst/>
          </a:prstGeom>
        </p:spPr>
        <p:txBody>
          <a:bodyPr>
            <a:spAutoFit/>
          </a:bodyPr>
          <a:lstStyle/>
          <a:p>
            <a:pPr>
              <a:buFont typeface="Wingdings" pitchFamily="2" charset="2"/>
              <a:buChar char="§"/>
              <a:defRPr/>
            </a:pPr>
            <a:r>
              <a:rPr lang="en-US" sz="1400" b="1" dirty="0">
                <a:solidFill>
                  <a:srgbClr val="0033CC"/>
                </a:solidFill>
                <a:latin typeface="Comic Sans MS" pitchFamily="66" charset="0"/>
              </a:rPr>
              <a:t>AVAILABLE IN  SIZES – </a:t>
            </a:r>
            <a:r>
              <a:rPr lang="en-US" sz="1400" b="1" dirty="0" smtClean="0">
                <a:solidFill>
                  <a:srgbClr val="0033CC"/>
                </a:solidFill>
                <a:latin typeface="Comic Sans MS" pitchFamily="66" charset="0"/>
              </a:rPr>
              <a:t>40mm to 300 mm DISCHARGE</a:t>
            </a:r>
            <a:endParaRPr lang="en-US" sz="1400" b="1" dirty="0">
              <a:solidFill>
                <a:srgbClr val="0033CC"/>
              </a:solidFill>
              <a:latin typeface="Comic Sans MS" pitchFamily="66" charset="0"/>
            </a:endParaRPr>
          </a:p>
          <a:p>
            <a:pPr>
              <a:buFont typeface="Wingdings" pitchFamily="2" charset="2"/>
              <a:buChar char="§"/>
              <a:defRPr/>
            </a:pPr>
            <a:endParaRPr lang="en-US" sz="800" b="1" dirty="0">
              <a:solidFill>
                <a:srgbClr val="0033CC"/>
              </a:solidFill>
              <a:latin typeface="Comic Sans MS" pitchFamily="66" charset="0"/>
            </a:endParaRPr>
          </a:p>
          <a:p>
            <a:pPr>
              <a:buFont typeface="Wingdings" pitchFamily="2" charset="2"/>
              <a:buChar char="§"/>
              <a:defRPr/>
            </a:pPr>
            <a:r>
              <a:rPr lang="en-US" sz="1400" b="1" dirty="0">
                <a:solidFill>
                  <a:srgbClr val="0033CC"/>
                </a:solidFill>
                <a:latin typeface="Comic Sans MS" pitchFamily="66" charset="0"/>
              </a:rPr>
              <a:t>CATERING TO FLOWS UPTO </a:t>
            </a:r>
            <a:r>
              <a:rPr lang="en-US" sz="1400" b="1" dirty="0" smtClean="0">
                <a:solidFill>
                  <a:srgbClr val="0033CC"/>
                </a:solidFill>
                <a:latin typeface="Comic Sans MS" pitchFamily="66" charset="0"/>
              </a:rPr>
              <a:t>3000 m3/</a:t>
            </a:r>
            <a:r>
              <a:rPr lang="en-US" sz="1400" b="1" dirty="0" err="1" smtClean="0">
                <a:solidFill>
                  <a:srgbClr val="0033CC"/>
                </a:solidFill>
                <a:latin typeface="Comic Sans MS" pitchFamily="66" charset="0"/>
              </a:rPr>
              <a:t>hr</a:t>
            </a:r>
            <a:endParaRPr lang="en-US" sz="1400" b="1" dirty="0">
              <a:solidFill>
                <a:srgbClr val="0033CC"/>
              </a:solidFill>
              <a:latin typeface="Comic Sans MS" pitchFamily="66" charset="0"/>
            </a:endParaRPr>
          </a:p>
        </p:txBody>
      </p:sp>
      <p:sp>
        <p:nvSpPr>
          <p:cNvPr id="13" name="Title 3"/>
          <p:cNvSpPr txBox="1">
            <a:spLocks/>
          </p:cNvSpPr>
          <p:nvPr/>
        </p:nvSpPr>
        <p:spPr>
          <a:xfrm>
            <a:off x="4343400" y="1135102"/>
            <a:ext cx="4467646" cy="320596"/>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Font typeface="Georgia" pitchFamily="18" charset="0"/>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HEAVY DUTY VASA HD PUMPS</a:t>
            </a:r>
            <a:endParaRPr lang="en-US" sz="1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Tree>
    <p:extLst>
      <p:ext uri="{BB962C8B-B14F-4D97-AF65-F5344CB8AC3E}">
        <p14:creationId xmlns:p14="http://schemas.microsoft.com/office/powerpoint/2010/main" val="116571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41745" y="1143000"/>
            <a:ext cx="4129585" cy="354107"/>
          </a:xfrm>
        </p:spPr>
        <p:txBody>
          <a:bodyPr/>
          <a:lstStyle/>
          <a:p>
            <a:pPr algn="ctr" eaLnBrk="1" hangingPunct="1">
              <a:buNone/>
              <a:defRPr/>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VERTICAL  SUMP PUMPS – (TYPE MG</a:t>
            </a:r>
            <a:r>
              <a:rPr lang="en-US" sz="1600" b="1" dirty="0" smtClean="0">
                <a:solidFill>
                  <a:srgbClr val="0000FF"/>
                </a:solidFill>
              </a:rPr>
              <a:t>)</a:t>
            </a:r>
            <a:endParaRPr lang="en-IN" sz="1600" b="1" dirty="0" smtClean="0">
              <a:solidFill>
                <a:srgbClr val="0000FF"/>
              </a:solidFill>
            </a:endParaRPr>
          </a:p>
        </p:txBody>
      </p:sp>
      <p:sp>
        <p:nvSpPr>
          <p:cNvPr id="5" name="Rectangle 8"/>
          <p:cNvSpPr>
            <a:spLocks noGrp="1" noChangeArrowheads="1"/>
          </p:cNvSpPr>
          <p:nvPr>
            <p:ph idx="4294967295"/>
          </p:nvPr>
        </p:nvSpPr>
        <p:spPr>
          <a:xfrm>
            <a:off x="38100" y="1828800"/>
            <a:ext cx="1752600" cy="990600"/>
          </a:xfrm>
          <a:prstGeom prst="rect">
            <a:avLst/>
          </a:prstGeom>
        </p:spPr>
        <p:txBody>
          <a:bodyPr>
            <a:noAutofit/>
          </a:bodyPr>
          <a:lstStyle/>
          <a:p>
            <a:pPr>
              <a:buFont typeface="Wingdings" pitchFamily="2" charset="2"/>
              <a:buChar char="§"/>
              <a:defRPr/>
            </a:pPr>
            <a:r>
              <a:rPr lang="en-US" sz="1400" b="1" dirty="0" smtClean="0">
                <a:solidFill>
                  <a:srgbClr val="0033CC"/>
                </a:solidFill>
                <a:latin typeface="Comic Sans MS" pitchFamily="66" charset="0"/>
              </a:rPr>
              <a:t>AVAILABLE IN 80CM, 120CM &amp; 180cm FRAME LENGTHS SUITABLE FOR SUMPS UPTO 2.3 m DEEP</a:t>
            </a:r>
          </a:p>
          <a:p>
            <a:pPr>
              <a:buFont typeface="Wingdings" pitchFamily="2" charset="2"/>
              <a:buChar char="§"/>
              <a:defRPr/>
            </a:pPr>
            <a:endParaRPr lang="en-US" sz="800" b="1" dirty="0" smtClean="0">
              <a:solidFill>
                <a:srgbClr val="0033CC"/>
              </a:solidFill>
              <a:latin typeface="Comic Sans MS" pitchFamily="66" charset="0"/>
            </a:endParaRPr>
          </a:p>
          <a:p>
            <a:pPr>
              <a:buFont typeface="Wingdings" pitchFamily="2" charset="2"/>
              <a:buChar char="§"/>
              <a:defRPr/>
            </a:pPr>
            <a:r>
              <a:rPr lang="en-US" sz="1400" b="1" dirty="0" smtClean="0">
                <a:solidFill>
                  <a:srgbClr val="0033CC"/>
                </a:solidFill>
                <a:latin typeface="Comic Sans MS" pitchFamily="66" charset="0"/>
              </a:rPr>
              <a:t>AVAILABLE IN SIZES FROM  50 mm to 200 mm CAPABLE OF HANDLING CAPACITIES UPTO 600 m3/</a:t>
            </a:r>
            <a:r>
              <a:rPr lang="en-US" sz="1400" b="1" dirty="0" err="1" smtClean="0">
                <a:solidFill>
                  <a:srgbClr val="0033CC"/>
                </a:solidFill>
                <a:latin typeface="Comic Sans MS" pitchFamily="66" charset="0"/>
              </a:rPr>
              <a:t>hr</a:t>
            </a:r>
            <a:endParaRPr lang="en-IN" sz="1400" b="1" dirty="0" smtClean="0">
              <a:solidFill>
                <a:srgbClr val="0033CC"/>
              </a:solidFill>
              <a:latin typeface="Comic Sans MS" pitchFamily="66" charset="0"/>
            </a:endParaRPr>
          </a:p>
        </p:txBody>
      </p:sp>
      <p:pic>
        <p:nvPicPr>
          <p:cNvPr id="6" name="Picture 10" descr="Pump 03"/>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4000"/>
                    </a14:imgEffect>
                  </a14:imgLayer>
                </a14:imgProps>
              </a:ext>
            </a:extLst>
          </a:blip>
          <a:srcRect/>
          <a:stretch>
            <a:fillRect/>
          </a:stretch>
        </p:blipFill>
        <p:spPr bwMode="auto">
          <a:xfrm>
            <a:off x="1827663" y="1600200"/>
            <a:ext cx="2812269" cy="4665536"/>
          </a:xfrm>
          <a:prstGeom prst="rect">
            <a:avLst/>
          </a:prstGeom>
          <a:ln>
            <a:noFill/>
          </a:ln>
          <a:effectLst>
            <a:outerShdw blurRad="292100" dist="139700" dir="2700000" algn="tl" rotWithShape="0">
              <a:srgbClr val="333333">
                <a:alpha val="65000"/>
              </a:srgbClr>
            </a:outerShdw>
          </a:effectLst>
        </p:spPr>
      </p:pic>
      <p:pic>
        <p:nvPicPr>
          <p:cNvPr id="8" name="Picture 7" descr="MBE Logo a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838200" cy="52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p:nvPr/>
        </p:nvPicPr>
        <p:blipFill>
          <a:blip r:embed="rId5"/>
          <a:stretch>
            <a:fillRect/>
          </a:stretch>
        </p:blipFill>
        <p:spPr>
          <a:xfrm>
            <a:off x="0" y="0"/>
            <a:ext cx="914400" cy="685800"/>
          </a:xfrm>
          <a:prstGeom prst="rect">
            <a:avLst/>
          </a:prstGeom>
        </p:spPr>
      </p:pic>
      <p:pic>
        <p:nvPicPr>
          <p:cNvPr id="12" name="Picture 11"/>
          <p:cNvPicPr/>
          <p:nvPr/>
        </p:nvPicPr>
        <p:blipFill>
          <a:blip r:embed="rId6"/>
          <a:stretch>
            <a:fillRect/>
          </a:stretch>
        </p:blipFill>
        <p:spPr>
          <a:xfrm>
            <a:off x="7956551" y="0"/>
            <a:ext cx="1187450" cy="533400"/>
          </a:xfrm>
          <a:prstGeom prst="rect">
            <a:avLst/>
          </a:prstGeom>
        </p:spPr>
      </p:pic>
      <p:sp>
        <p:nvSpPr>
          <p:cNvPr id="9" name="Rectangle 8"/>
          <p:cNvSpPr/>
          <p:nvPr/>
        </p:nvSpPr>
        <p:spPr>
          <a:xfrm>
            <a:off x="3466372" y="609600"/>
            <a:ext cx="1802095" cy="369332"/>
          </a:xfrm>
          <a:prstGeom prst="rect">
            <a:avLst/>
          </a:prstGeom>
        </p:spPr>
        <p:txBody>
          <a:bodyPr wrap="none">
            <a:spAutoFit/>
          </a:bodyPr>
          <a:lstStyle/>
          <a:p>
            <a:pPr marL="320040" lvl="0" indent="-320040" algn="ctr">
              <a:spcBef>
                <a:spcPct val="0"/>
              </a:spcBef>
              <a:buClr>
                <a:schemeClr val="accent6">
                  <a:lumMod val="75000"/>
                </a:schemeClr>
              </a:buClr>
              <a:buSzPct val="128000"/>
              <a:defRPr/>
            </a:pPr>
            <a:r>
              <a:rPr lang="en-US" b="1" dirty="0">
                <a:ln w="10541" cmpd="sng">
                  <a:solidFill>
                    <a:schemeClr val="accent1">
                      <a:shade val="88000"/>
                      <a:satMod val="110000"/>
                    </a:schemeClr>
                  </a:solidFill>
                  <a:prstDash val="solid"/>
                </a:ln>
                <a:solidFill>
                  <a:srgbClr val="0033CC"/>
                </a:solidFill>
                <a:latin typeface="Comic Sans MS" pitchFamily="66" charset="0"/>
              </a:rPr>
              <a:t>SLURRY </a:t>
            </a:r>
            <a:r>
              <a:rPr lang="en-US" b="1" dirty="0" smtClean="0">
                <a:ln w="10541" cmpd="sng">
                  <a:solidFill>
                    <a:schemeClr val="accent1">
                      <a:shade val="88000"/>
                      <a:satMod val="110000"/>
                    </a:schemeClr>
                  </a:solidFill>
                  <a:prstDash val="solid"/>
                </a:ln>
                <a:solidFill>
                  <a:srgbClr val="0033CC"/>
                </a:solidFill>
                <a:latin typeface="Comic Sans MS" pitchFamily="66" charset="0"/>
              </a:rPr>
              <a:t>PUMP</a:t>
            </a:r>
            <a:endParaRPr lang="en-US" b="1" dirty="0">
              <a:ln w="10541" cmpd="sng">
                <a:solidFill>
                  <a:schemeClr val="accent1">
                    <a:shade val="88000"/>
                    <a:satMod val="110000"/>
                  </a:schemeClr>
                </a:solidFill>
                <a:prstDash val="solid"/>
              </a:ln>
              <a:solidFill>
                <a:srgbClr val="0033CC"/>
              </a:solidFill>
              <a:latin typeface="Comic Sans MS" pitchFamily="66" charset="0"/>
            </a:endParaRPr>
          </a:p>
        </p:txBody>
      </p:sp>
      <p:pic>
        <p:nvPicPr>
          <p:cNvPr id="10" name="Picture 5" descr="Picture 203"/>
          <p:cNvPicPr>
            <a:picLocks noGrp="1" noChangeAspect="1" noChangeArrowheads="1"/>
          </p:cNvPicPr>
          <p:nvPr>
            <p:ph sz="half" idx="4294967295"/>
          </p:nvPr>
        </p:nvPicPr>
        <p:blipFill>
          <a:blip r:embed="rId7" cstate="print"/>
          <a:srcRect/>
          <a:stretch>
            <a:fillRect/>
          </a:stretch>
        </p:blipFill>
        <p:spPr>
          <a:xfrm>
            <a:off x="4821560" y="1752600"/>
            <a:ext cx="4147850" cy="3537871"/>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2257262" y="7867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
        <p:nvSpPr>
          <p:cNvPr id="14" name="Title 6"/>
          <p:cNvSpPr txBox="1">
            <a:spLocks/>
          </p:cNvSpPr>
          <p:nvPr/>
        </p:nvSpPr>
        <p:spPr>
          <a:xfrm>
            <a:off x="5133786" y="1192958"/>
            <a:ext cx="3505201" cy="413982"/>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Font typeface="Georgia" pitchFamily="18" charset="0"/>
              <a:buNone/>
              <a:defRPr/>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CONE  PUMP (TYPE – SPVC) </a:t>
            </a:r>
            <a:b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endParaRPr lang="en-IN" sz="1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Tree>
    <p:extLst>
      <p:ext uri="{BB962C8B-B14F-4D97-AF65-F5344CB8AC3E}">
        <p14:creationId xmlns:p14="http://schemas.microsoft.com/office/powerpoint/2010/main" val="36294625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52713" y="485775"/>
            <a:ext cx="4267200" cy="400050"/>
          </a:xfrm>
        </p:spPr>
        <p:txBody>
          <a:bodyPr/>
          <a:lstStyle/>
          <a:p>
            <a:pPr>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FLOTATION CELL - MECHANICAL</a:t>
            </a:r>
            <a:endParaRPr lang="en-US" sz="1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5" name="Content Placeholder 3" descr="C:\Users\User\Desktop\New folder (2)\DSC08537.JPG"/>
          <p:cNvPicPr>
            <a:picLocks noGrp="1"/>
          </p:cNvPicPr>
          <p:nvPr>
            <p:ph idx="4294967295"/>
          </p:nvPr>
        </p:nvPicPr>
        <p:blipFill>
          <a:blip r:embed="rId2" cstate="print"/>
          <a:srcRect t="13766" r="24385" b="6494"/>
          <a:stretch>
            <a:fillRect/>
          </a:stretch>
        </p:blipFill>
        <p:spPr bwMode="auto">
          <a:xfrm>
            <a:off x="0" y="853559"/>
            <a:ext cx="4648200" cy="4038600"/>
          </a:xfrm>
          <a:prstGeom prst="rect">
            <a:avLst/>
          </a:prstGeom>
          <a:ln>
            <a:noFill/>
          </a:ln>
          <a:effectLst>
            <a:outerShdw blurRad="292100" dist="139700" dir="2700000" algn="tl" rotWithShape="0">
              <a:srgbClr val="333333">
                <a:alpha val="65000"/>
              </a:srgbClr>
            </a:outerShdw>
          </a:effectLst>
        </p:spPr>
      </p:pic>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sp>
        <p:nvSpPr>
          <p:cNvPr id="8" name="Content Placeholder 2"/>
          <p:cNvSpPr>
            <a:spLocks noGrp="1"/>
          </p:cNvSpPr>
          <p:nvPr>
            <p:ph idx="4294967295"/>
          </p:nvPr>
        </p:nvSpPr>
        <p:spPr>
          <a:xfrm>
            <a:off x="914400" y="5110665"/>
            <a:ext cx="2532228" cy="1600200"/>
          </a:xfrm>
          <a:prstGeom prst="rect">
            <a:avLst/>
          </a:prstGeom>
        </p:spPr>
        <p:txBody>
          <a:bodyPr>
            <a:normAutofit fontScale="92500" lnSpcReduction="20000"/>
          </a:bodyPr>
          <a:lstStyle/>
          <a:p>
            <a:pPr>
              <a:buNone/>
            </a:pPr>
            <a:r>
              <a:rPr lang="en-US" sz="1600" b="1" dirty="0" smtClean="0">
                <a:solidFill>
                  <a:srgbClr val="0033CC"/>
                </a:solidFill>
                <a:latin typeface="Comic Sans MS" pitchFamily="66" charset="0"/>
              </a:rPr>
              <a:t>    </a:t>
            </a:r>
            <a:r>
              <a:rPr lang="en-US" sz="1500" b="1" dirty="0" smtClean="0">
                <a:solidFill>
                  <a:srgbClr val="0033CC"/>
                </a:solidFill>
                <a:latin typeface="Comic Sans MS" pitchFamily="66" charset="0"/>
              </a:rPr>
              <a:t>AVAILABLE SIZES</a:t>
            </a:r>
          </a:p>
          <a:p>
            <a:pPr lvl="1">
              <a:buFont typeface="Wingdings" pitchFamily="2" charset="2"/>
              <a:buChar char="§"/>
            </a:pPr>
            <a:r>
              <a:rPr lang="en-US" sz="1500" b="1" dirty="0" smtClean="0">
                <a:solidFill>
                  <a:srgbClr val="0033CC"/>
                </a:solidFill>
                <a:latin typeface="Comic Sans MS" pitchFamily="66" charset="0"/>
                <a:cs typeface="Times New Roman" pitchFamily="18" charset="0"/>
              </a:rPr>
              <a:t>MB 40 – 40 m</a:t>
            </a:r>
            <a:r>
              <a:rPr lang="en-US" sz="1500" b="1" baseline="30000" dirty="0" smtClean="0">
                <a:solidFill>
                  <a:srgbClr val="0033CC"/>
                </a:solidFill>
                <a:latin typeface="Comic Sans MS" pitchFamily="66" charset="0"/>
                <a:cs typeface="Times New Roman" pitchFamily="18" charset="0"/>
              </a:rPr>
              <a:t>3</a:t>
            </a:r>
          </a:p>
          <a:p>
            <a:pPr lvl="1">
              <a:buFont typeface="Wingdings" pitchFamily="2" charset="2"/>
              <a:buChar char="§"/>
            </a:pPr>
            <a:r>
              <a:rPr lang="en-US" sz="1500" b="1" dirty="0" smtClean="0">
                <a:solidFill>
                  <a:srgbClr val="0033CC"/>
                </a:solidFill>
                <a:latin typeface="Comic Sans MS" pitchFamily="66" charset="0"/>
                <a:cs typeface="Times New Roman" pitchFamily="18" charset="0"/>
              </a:rPr>
              <a:t>MB 17 -  17 m</a:t>
            </a:r>
            <a:r>
              <a:rPr lang="en-US" sz="1500" b="1" baseline="30000" dirty="0" smtClean="0">
                <a:solidFill>
                  <a:srgbClr val="0033CC"/>
                </a:solidFill>
                <a:latin typeface="Comic Sans MS" pitchFamily="66" charset="0"/>
                <a:cs typeface="Times New Roman" pitchFamily="18" charset="0"/>
              </a:rPr>
              <a:t>3</a:t>
            </a:r>
            <a:endParaRPr lang="en-US" sz="1500" b="1" dirty="0" smtClean="0">
              <a:solidFill>
                <a:srgbClr val="0033CC"/>
              </a:solidFill>
              <a:latin typeface="Comic Sans MS" pitchFamily="66" charset="0"/>
              <a:cs typeface="Times New Roman" pitchFamily="18" charset="0"/>
            </a:endParaRPr>
          </a:p>
          <a:p>
            <a:pPr lvl="1">
              <a:buFont typeface="Wingdings" pitchFamily="2" charset="2"/>
              <a:buChar char="§"/>
            </a:pPr>
            <a:r>
              <a:rPr lang="en-US" sz="1500" b="1" dirty="0" smtClean="0">
                <a:solidFill>
                  <a:srgbClr val="0033CC"/>
                </a:solidFill>
                <a:latin typeface="Comic Sans MS" pitchFamily="66" charset="0"/>
                <a:cs typeface="Times New Roman" pitchFamily="18" charset="0"/>
              </a:rPr>
              <a:t>MB 8 -   8 m</a:t>
            </a:r>
            <a:r>
              <a:rPr lang="en-US" sz="1500" b="1" baseline="30000" dirty="0" smtClean="0">
                <a:solidFill>
                  <a:srgbClr val="0033CC"/>
                </a:solidFill>
                <a:latin typeface="Comic Sans MS" pitchFamily="66" charset="0"/>
                <a:cs typeface="Times New Roman" pitchFamily="18" charset="0"/>
              </a:rPr>
              <a:t>3</a:t>
            </a:r>
            <a:endParaRPr lang="en-US" sz="1500" b="1" dirty="0" smtClean="0">
              <a:solidFill>
                <a:srgbClr val="0033CC"/>
              </a:solidFill>
              <a:latin typeface="Comic Sans MS" pitchFamily="66" charset="0"/>
              <a:cs typeface="Times New Roman" pitchFamily="18" charset="0"/>
            </a:endParaRPr>
          </a:p>
          <a:p>
            <a:pPr lvl="1">
              <a:buFont typeface="Wingdings" pitchFamily="2" charset="2"/>
              <a:buChar char="§"/>
            </a:pPr>
            <a:r>
              <a:rPr lang="en-US" sz="1500" b="1" dirty="0" smtClean="0">
                <a:solidFill>
                  <a:srgbClr val="0033CC"/>
                </a:solidFill>
                <a:latin typeface="Comic Sans MS" pitchFamily="66" charset="0"/>
                <a:cs typeface="Times New Roman" pitchFamily="18" charset="0"/>
              </a:rPr>
              <a:t>MB 3--   3 m</a:t>
            </a:r>
            <a:r>
              <a:rPr lang="en-US" sz="1500" b="1" baseline="30000" dirty="0" smtClean="0">
                <a:solidFill>
                  <a:srgbClr val="0033CC"/>
                </a:solidFill>
                <a:latin typeface="Comic Sans MS" pitchFamily="66" charset="0"/>
                <a:cs typeface="Times New Roman" pitchFamily="18" charset="0"/>
              </a:rPr>
              <a:t>3</a:t>
            </a:r>
            <a:endParaRPr lang="en-US" sz="1500" b="1" dirty="0" smtClean="0">
              <a:solidFill>
                <a:srgbClr val="0033CC"/>
              </a:solidFill>
              <a:latin typeface="Comic Sans MS" pitchFamily="66" charset="0"/>
              <a:cs typeface="Times New Roman" pitchFamily="18" charset="0"/>
            </a:endParaRPr>
          </a:p>
          <a:p>
            <a:pPr lvl="1">
              <a:buFont typeface="Wingdings" pitchFamily="2" charset="2"/>
              <a:buChar char="§"/>
            </a:pPr>
            <a:r>
              <a:rPr lang="en-US" sz="1500" b="1" dirty="0" smtClean="0">
                <a:solidFill>
                  <a:srgbClr val="0033CC"/>
                </a:solidFill>
                <a:latin typeface="Comic Sans MS" pitchFamily="66" charset="0"/>
                <a:cs typeface="Times New Roman" pitchFamily="18" charset="0"/>
              </a:rPr>
              <a:t>MB 1.5 – 1.5 m</a:t>
            </a:r>
            <a:r>
              <a:rPr lang="en-US" sz="1500" b="1" baseline="30000" dirty="0" smtClean="0">
                <a:solidFill>
                  <a:srgbClr val="0033CC"/>
                </a:solidFill>
                <a:latin typeface="Comic Sans MS" pitchFamily="66" charset="0"/>
                <a:cs typeface="Times New Roman" pitchFamily="18" charset="0"/>
              </a:rPr>
              <a:t>3</a:t>
            </a:r>
            <a:endParaRPr lang="en-US" sz="1500" b="1" dirty="0">
              <a:solidFill>
                <a:srgbClr val="0033CC"/>
              </a:solidFill>
              <a:latin typeface="Comic Sans MS" pitchFamily="66" charset="0"/>
              <a:cs typeface="Times New Roman" pitchFamily="18" charset="0"/>
            </a:endParaRPr>
          </a:p>
        </p:txBody>
      </p:sp>
      <p:sp>
        <p:nvSpPr>
          <p:cNvPr id="9" name="Rectangle 8"/>
          <p:cNvSpPr/>
          <p:nvPr/>
        </p:nvSpPr>
        <p:spPr>
          <a:xfrm>
            <a:off x="4784678" y="1447800"/>
            <a:ext cx="4363872" cy="1938992"/>
          </a:xfrm>
          <a:prstGeom prst="rect">
            <a:avLst/>
          </a:prstGeom>
        </p:spPr>
        <p:txBody>
          <a:bodyPr wrap="square">
            <a:spAutoFit/>
          </a:bodyPr>
          <a:lstStyle/>
          <a:p>
            <a:pPr>
              <a:buNone/>
            </a:pPr>
            <a:r>
              <a:rPr lang="en-IN" sz="1400" b="1" dirty="0" smtClean="0">
                <a:solidFill>
                  <a:srgbClr val="0033CC"/>
                </a:solidFill>
                <a:latin typeface="Comic Sans MS" pitchFamily="66" charset="0"/>
              </a:rPr>
              <a:t>SOME MAJOR CLIENTS:</a:t>
            </a:r>
          </a:p>
          <a:p>
            <a:pPr>
              <a:buNone/>
            </a:pPr>
            <a:endParaRPr lang="en-IN" sz="800" b="1" dirty="0" smtClean="0">
              <a:solidFill>
                <a:srgbClr val="0033CC"/>
              </a:solidFill>
              <a:latin typeface="Comic Sans MS" pitchFamily="66" charset="0"/>
            </a:endParaRPr>
          </a:p>
          <a:p>
            <a:pPr>
              <a:buFont typeface="Wingdings" pitchFamily="2" charset="2"/>
              <a:buChar char="§"/>
            </a:pPr>
            <a:r>
              <a:rPr lang="en-IN" sz="1400" b="1" dirty="0" smtClean="0">
                <a:solidFill>
                  <a:srgbClr val="0033CC"/>
                </a:solidFill>
                <a:latin typeface="Comic Sans MS" pitchFamily="66" charset="0"/>
              </a:rPr>
              <a:t>HINDUSTAN ZINC LTD  FOR ZINC &amp; LEAD</a:t>
            </a:r>
          </a:p>
          <a:p>
            <a:pPr>
              <a:buFont typeface="Wingdings" pitchFamily="2" charset="2"/>
              <a:buChar char="§"/>
            </a:pPr>
            <a:r>
              <a:rPr lang="en-IN" sz="1400" b="1" dirty="0" smtClean="0">
                <a:solidFill>
                  <a:srgbClr val="0033CC"/>
                </a:solidFill>
                <a:latin typeface="Comic Sans MS" pitchFamily="66" charset="0"/>
              </a:rPr>
              <a:t>TATA STEEL LTD FOR  COAL</a:t>
            </a:r>
          </a:p>
          <a:p>
            <a:pPr>
              <a:buFont typeface="Wingdings" pitchFamily="2" charset="2"/>
              <a:buChar char="§"/>
            </a:pPr>
            <a:r>
              <a:rPr lang="en-IN" sz="1400" b="1" dirty="0" smtClean="0">
                <a:solidFill>
                  <a:srgbClr val="0033CC"/>
                </a:solidFill>
                <a:latin typeface="Comic Sans MS" pitchFamily="66" charset="0"/>
              </a:rPr>
              <a:t>HINDALCO INDUSTRIES LTD,COPPER SLAG</a:t>
            </a:r>
          </a:p>
          <a:p>
            <a:pPr>
              <a:buFont typeface="Wingdings" pitchFamily="2" charset="2"/>
              <a:buChar char="§"/>
            </a:pPr>
            <a:r>
              <a:rPr lang="en-IN" sz="1400" b="1" dirty="0" smtClean="0">
                <a:solidFill>
                  <a:srgbClr val="0033CC"/>
                </a:solidFill>
                <a:latin typeface="Comic Sans MS" pitchFamily="66" charset="0"/>
              </a:rPr>
              <a:t>ACC  LTD,  LIMESTONE</a:t>
            </a:r>
            <a:endParaRPr lang="en-IN" sz="1400" b="1" baseline="-25000" dirty="0" smtClean="0">
              <a:solidFill>
                <a:srgbClr val="0033CC"/>
              </a:solidFill>
              <a:latin typeface="Comic Sans MS" pitchFamily="66" charset="0"/>
            </a:endParaRPr>
          </a:p>
          <a:p>
            <a:pPr>
              <a:buFont typeface="Wingdings" pitchFamily="2" charset="2"/>
              <a:buChar char="§"/>
            </a:pPr>
            <a:r>
              <a:rPr lang="en-IN" sz="1400" b="1" dirty="0" smtClean="0">
                <a:solidFill>
                  <a:srgbClr val="0033CC"/>
                </a:solidFill>
                <a:latin typeface="Comic Sans MS" pitchFamily="66" charset="0"/>
              </a:rPr>
              <a:t>KONKOLA COPPER MINES,ZAMBIA FOR COPPER ORE</a:t>
            </a:r>
          </a:p>
          <a:p>
            <a:pPr>
              <a:buFont typeface="Wingdings" pitchFamily="2" charset="2"/>
              <a:buChar char="§"/>
            </a:pPr>
            <a:r>
              <a:rPr lang="en-IN" sz="1400" b="1" dirty="0" smtClean="0">
                <a:solidFill>
                  <a:srgbClr val="0033CC"/>
                </a:solidFill>
                <a:latin typeface="Comic Sans MS" pitchFamily="66" charset="0"/>
              </a:rPr>
              <a:t>IREL FOR  SILLIMANITE</a:t>
            </a: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865324"/>
            <a:ext cx="4363872" cy="2958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57262" y="7867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Tree>
    <p:extLst>
      <p:ext uri="{BB962C8B-B14F-4D97-AF65-F5344CB8AC3E}">
        <p14:creationId xmlns:p14="http://schemas.microsoft.com/office/powerpoint/2010/main" val="19670233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0" y="0"/>
            <a:ext cx="914400" cy="685800"/>
          </a:xfrm>
          <a:prstGeom prst="rect">
            <a:avLst/>
          </a:prstGeom>
        </p:spPr>
      </p:pic>
      <p:pic>
        <p:nvPicPr>
          <p:cNvPr id="12" name="Picture 11"/>
          <p:cNvPicPr/>
          <p:nvPr/>
        </p:nvPicPr>
        <p:blipFill>
          <a:blip r:embed="rId3"/>
          <a:stretch>
            <a:fillRect/>
          </a:stretch>
        </p:blipFill>
        <p:spPr>
          <a:xfrm>
            <a:off x="7956551" y="0"/>
            <a:ext cx="1187450" cy="533400"/>
          </a:xfrm>
          <a:prstGeom prst="rect">
            <a:avLst/>
          </a:prstGeom>
        </p:spPr>
      </p:pic>
      <p:sp>
        <p:nvSpPr>
          <p:cNvPr id="9" name="Title 1"/>
          <p:cNvSpPr>
            <a:spLocks noGrp="1"/>
          </p:cNvSpPr>
          <p:nvPr>
            <p:ph type="title"/>
          </p:nvPr>
        </p:nvSpPr>
        <p:spPr>
          <a:xfrm>
            <a:off x="2095501" y="534537"/>
            <a:ext cx="4724400" cy="494163"/>
          </a:xfrm>
        </p:spPr>
        <p:txBody>
          <a:bodyPr/>
          <a:lstStyle/>
          <a:p>
            <a:pPr algn="ctr">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COLUMN FLOTATION CELL</a:t>
            </a:r>
            <a:endParaRPr lang="en-US" sz="1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0" name="Picture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3000"/>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4495801" y="1120254"/>
            <a:ext cx="4648200" cy="51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9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120254"/>
            <a:ext cx="4495801" cy="51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257262" y="7867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Tree>
    <p:extLst>
      <p:ext uri="{BB962C8B-B14F-4D97-AF65-F5344CB8AC3E}">
        <p14:creationId xmlns:p14="http://schemas.microsoft.com/office/powerpoint/2010/main" val="29588929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Large confetti"/>
          <p:cNvSpPr>
            <a:spLocks noChangeArrowheads="1"/>
          </p:cNvSpPr>
          <p:nvPr/>
        </p:nvSpPr>
        <p:spPr bwMode="auto">
          <a:xfrm>
            <a:off x="1600200" y="5099050"/>
            <a:ext cx="1457325" cy="1166813"/>
          </a:xfrm>
          <a:prstGeom prst="flowChartProcess">
            <a:avLst/>
          </a:prstGeom>
          <a:pattFill prst="lgConfetti">
            <a:fgClr>
              <a:srgbClr val="B2B2B2"/>
            </a:fgClr>
            <a:bgClr>
              <a:schemeClr val="bg1"/>
            </a:bgClr>
          </a:patt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5" name="AutoShape 3" descr="Sphere"/>
          <p:cNvSpPr>
            <a:spLocks noChangeArrowheads="1"/>
          </p:cNvSpPr>
          <p:nvPr/>
        </p:nvSpPr>
        <p:spPr bwMode="auto">
          <a:xfrm>
            <a:off x="3048000" y="4946650"/>
            <a:ext cx="304800" cy="152400"/>
          </a:xfrm>
          <a:prstGeom prst="rtTriangle">
            <a:avLst/>
          </a:prstGeom>
          <a:pattFill prst="sphere">
            <a:fgClr>
              <a:srgbClr val="B2B2B2"/>
            </a:fgClr>
            <a:bgClr>
              <a:srgbClr val="CCFFCC"/>
            </a:bgClr>
          </a:patt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6" name="Rectangle 4" descr="Sphere"/>
          <p:cNvSpPr>
            <a:spLocks noChangeArrowheads="1"/>
          </p:cNvSpPr>
          <p:nvPr/>
        </p:nvSpPr>
        <p:spPr bwMode="auto">
          <a:xfrm>
            <a:off x="1600200" y="4946650"/>
            <a:ext cx="1457325" cy="152400"/>
          </a:xfrm>
          <a:prstGeom prst="rect">
            <a:avLst/>
          </a:prstGeom>
          <a:pattFill prst="sphere">
            <a:fgClr>
              <a:srgbClr val="808080"/>
            </a:fgClr>
            <a:bgClr>
              <a:srgbClr val="CCFFCC"/>
            </a:bgClr>
          </a:patt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7" name="Line 5"/>
          <p:cNvSpPr>
            <a:spLocks noChangeShapeType="1"/>
          </p:cNvSpPr>
          <p:nvPr/>
        </p:nvSpPr>
        <p:spPr bwMode="auto">
          <a:xfrm>
            <a:off x="2305050" y="4254500"/>
            <a:ext cx="0" cy="1662113"/>
          </a:xfrm>
          <a:prstGeom prst="line">
            <a:avLst/>
          </a:prstGeom>
          <a:noFill/>
          <a:ln w="57150" cmpd="thinThick">
            <a:solidFill>
              <a:schemeClr val="tx1"/>
            </a:solidFill>
            <a:round/>
            <a:headEnd/>
            <a:tailEnd/>
          </a:ln>
          <a:effectLst/>
        </p:spPr>
        <p:txBody>
          <a:bodyPr/>
          <a:lstStyle/>
          <a:p>
            <a:endParaRPr lang="en-US" dirty="0">
              <a:solidFill>
                <a:schemeClr val="accent1">
                  <a:lumMod val="75000"/>
                </a:schemeClr>
              </a:solidFill>
            </a:endParaRPr>
          </a:p>
        </p:txBody>
      </p:sp>
      <p:sp>
        <p:nvSpPr>
          <p:cNvPr id="8" name="AutoShape 6"/>
          <p:cNvSpPr>
            <a:spLocks noChangeArrowheads="1"/>
          </p:cNvSpPr>
          <p:nvPr/>
        </p:nvSpPr>
        <p:spPr bwMode="auto">
          <a:xfrm rot="5400000">
            <a:off x="2203450" y="5502275"/>
            <a:ext cx="187325" cy="841375"/>
          </a:xfrm>
          <a:prstGeom prst="flowChartCollate">
            <a:avLst/>
          </a:prstGeom>
          <a:solidFill>
            <a:schemeClr val="accent1"/>
          </a:solid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9" name="Line 7"/>
          <p:cNvSpPr>
            <a:spLocks noChangeShapeType="1"/>
          </p:cNvSpPr>
          <p:nvPr/>
        </p:nvSpPr>
        <p:spPr bwMode="auto">
          <a:xfrm flipH="1">
            <a:off x="2305050" y="3467100"/>
            <a:ext cx="0" cy="612775"/>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10" name="Line 8"/>
          <p:cNvSpPr>
            <a:spLocks noChangeShapeType="1"/>
          </p:cNvSpPr>
          <p:nvPr/>
        </p:nvSpPr>
        <p:spPr bwMode="auto">
          <a:xfrm>
            <a:off x="1019175" y="5216525"/>
            <a:ext cx="600075" cy="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11" name="Line 9"/>
          <p:cNvSpPr>
            <a:spLocks noChangeShapeType="1"/>
          </p:cNvSpPr>
          <p:nvPr/>
        </p:nvSpPr>
        <p:spPr bwMode="auto">
          <a:xfrm>
            <a:off x="3429000" y="5099050"/>
            <a:ext cx="428625" cy="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12" name="Line 10"/>
          <p:cNvSpPr>
            <a:spLocks noChangeShapeType="1"/>
          </p:cNvSpPr>
          <p:nvPr/>
        </p:nvSpPr>
        <p:spPr bwMode="auto">
          <a:xfrm>
            <a:off x="3162300" y="6178550"/>
            <a:ext cx="428625" cy="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13" name="Text Box 11"/>
          <p:cNvSpPr txBox="1">
            <a:spLocks noChangeArrowheads="1"/>
          </p:cNvSpPr>
          <p:nvPr/>
        </p:nvSpPr>
        <p:spPr bwMode="auto">
          <a:xfrm>
            <a:off x="2047875" y="3117850"/>
            <a:ext cx="428625"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Air</a:t>
            </a:r>
          </a:p>
        </p:txBody>
      </p:sp>
      <p:sp>
        <p:nvSpPr>
          <p:cNvPr id="14" name="Text Box 12"/>
          <p:cNvSpPr txBox="1">
            <a:spLocks noChangeArrowheads="1"/>
          </p:cNvSpPr>
          <p:nvPr/>
        </p:nvSpPr>
        <p:spPr bwMode="auto">
          <a:xfrm>
            <a:off x="3886200" y="4946650"/>
            <a:ext cx="685800"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Froth</a:t>
            </a:r>
          </a:p>
        </p:txBody>
      </p:sp>
      <p:sp>
        <p:nvSpPr>
          <p:cNvPr id="15" name="Text Box 13"/>
          <p:cNvSpPr txBox="1">
            <a:spLocks noChangeArrowheads="1"/>
          </p:cNvSpPr>
          <p:nvPr/>
        </p:nvSpPr>
        <p:spPr bwMode="auto">
          <a:xfrm>
            <a:off x="762000" y="5303838"/>
            <a:ext cx="685800" cy="274637"/>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Feed</a:t>
            </a:r>
          </a:p>
        </p:txBody>
      </p:sp>
      <p:sp>
        <p:nvSpPr>
          <p:cNvPr id="16" name="Text Box 14"/>
          <p:cNvSpPr txBox="1">
            <a:spLocks noChangeArrowheads="1"/>
          </p:cNvSpPr>
          <p:nvPr/>
        </p:nvSpPr>
        <p:spPr bwMode="auto">
          <a:xfrm>
            <a:off x="3676650" y="6003925"/>
            <a:ext cx="600075" cy="276999"/>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Sink</a:t>
            </a:r>
          </a:p>
        </p:txBody>
      </p:sp>
      <p:sp>
        <p:nvSpPr>
          <p:cNvPr id="17" name="AutoShape 15" descr="Large confetti"/>
          <p:cNvSpPr>
            <a:spLocks noChangeArrowheads="1"/>
          </p:cNvSpPr>
          <p:nvPr/>
        </p:nvSpPr>
        <p:spPr bwMode="auto">
          <a:xfrm>
            <a:off x="5791200" y="2355850"/>
            <a:ext cx="914400" cy="3581400"/>
          </a:xfrm>
          <a:prstGeom prst="flowChartProcess">
            <a:avLst/>
          </a:prstGeom>
          <a:pattFill prst="lgConfetti">
            <a:fgClr>
              <a:srgbClr val="B2B2B2"/>
            </a:fgClr>
            <a:bgClr>
              <a:schemeClr val="bg1"/>
            </a:bgClr>
          </a:patt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18" name="AutoShape 16"/>
          <p:cNvSpPr>
            <a:spLocks noChangeArrowheads="1"/>
          </p:cNvSpPr>
          <p:nvPr/>
        </p:nvSpPr>
        <p:spPr bwMode="auto">
          <a:xfrm>
            <a:off x="5791200" y="5937250"/>
            <a:ext cx="914400" cy="533400"/>
          </a:xfrm>
          <a:prstGeom prst="flowChartMerge">
            <a:avLst/>
          </a:prstGeom>
          <a:no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19" name="AutoShape 17" descr="Sphere"/>
          <p:cNvSpPr>
            <a:spLocks noChangeArrowheads="1"/>
          </p:cNvSpPr>
          <p:nvPr/>
        </p:nvSpPr>
        <p:spPr bwMode="auto">
          <a:xfrm>
            <a:off x="5791200" y="1517650"/>
            <a:ext cx="914400" cy="838200"/>
          </a:xfrm>
          <a:prstGeom prst="flowChartProcess">
            <a:avLst/>
          </a:prstGeom>
          <a:pattFill prst="sphere">
            <a:fgClr>
              <a:srgbClr val="5F5F5F"/>
            </a:fgClr>
            <a:bgClr>
              <a:srgbClr val="CCFFCC"/>
            </a:bgClr>
          </a:patt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20" name="AutoShape 18"/>
          <p:cNvSpPr>
            <a:spLocks noChangeArrowheads="1"/>
          </p:cNvSpPr>
          <p:nvPr/>
        </p:nvSpPr>
        <p:spPr bwMode="auto">
          <a:xfrm rot="10666662">
            <a:off x="5486400" y="831850"/>
            <a:ext cx="1524000" cy="1066800"/>
          </a:xfrm>
          <a:prstGeom prst="flowChartManualInput">
            <a:avLst/>
          </a:prstGeom>
          <a:noFill/>
          <a:ln w="9525">
            <a:solidFill>
              <a:schemeClr val="tx1"/>
            </a:solidFill>
            <a:miter lim="800000"/>
            <a:headEnd/>
            <a:tailEnd/>
          </a:ln>
          <a:effectLst/>
        </p:spPr>
        <p:txBody>
          <a:bodyPr wrap="none" anchor="ctr"/>
          <a:lstStyle/>
          <a:p>
            <a:endParaRPr lang="en-US" dirty="0">
              <a:solidFill>
                <a:schemeClr val="accent1">
                  <a:lumMod val="75000"/>
                </a:schemeClr>
              </a:solidFill>
            </a:endParaRPr>
          </a:p>
        </p:txBody>
      </p:sp>
      <p:sp>
        <p:nvSpPr>
          <p:cNvPr id="21" name="Line 19"/>
          <p:cNvSpPr>
            <a:spLocks noChangeShapeType="1"/>
          </p:cNvSpPr>
          <p:nvPr/>
        </p:nvSpPr>
        <p:spPr bwMode="auto">
          <a:xfrm>
            <a:off x="5867400" y="1212850"/>
            <a:ext cx="762000" cy="0"/>
          </a:xfrm>
          <a:prstGeom prst="line">
            <a:avLst/>
          </a:prstGeom>
          <a:noFill/>
          <a:ln w="9525">
            <a:solidFill>
              <a:schemeClr val="tx1"/>
            </a:solidFill>
            <a:round/>
            <a:headEnd/>
            <a:tailEnd/>
          </a:ln>
          <a:effectLst/>
        </p:spPr>
        <p:txBody>
          <a:bodyPr/>
          <a:lstStyle/>
          <a:p>
            <a:endParaRPr lang="en-US" dirty="0">
              <a:solidFill>
                <a:schemeClr val="accent1">
                  <a:lumMod val="75000"/>
                </a:schemeClr>
              </a:solidFill>
            </a:endParaRPr>
          </a:p>
        </p:txBody>
      </p:sp>
      <p:sp>
        <p:nvSpPr>
          <p:cNvPr id="22" name="Line 20"/>
          <p:cNvSpPr>
            <a:spLocks noChangeShapeType="1"/>
          </p:cNvSpPr>
          <p:nvPr/>
        </p:nvSpPr>
        <p:spPr bwMode="auto">
          <a:xfrm>
            <a:off x="58674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3" name="Line 21"/>
          <p:cNvSpPr>
            <a:spLocks noChangeShapeType="1"/>
          </p:cNvSpPr>
          <p:nvPr/>
        </p:nvSpPr>
        <p:spPr bwMode="auto">
          <a:xfrm>
            <a:off x="66294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4" name="Line 22"/>
          <p:cNvSpPr>
            <a:spLocks noChangeShapeType="1"/>
          </p:cNvSpPr>
          <p:nvPr/>
        </p:nvSpPr>
        <p:spPr bwMode="auto">
          <a:xfrm>
            <a:off x="60198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5" name="Line 23"/>
          <p:cNvSpPr>
            <a:spLocks noChangeShapeType="1"/>
          </p:cNvSpPr>
          <p:nvPr/>
        </p:nvSpPr>
        <p:spPr bwMode="auto">
          <a:xfrm>
            <a:off x="61722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6" name="Line 24"/>
          <p:cNvSpPr>
            <a:spLocks noChangeShapeType="1"/>
          </p:cNvSpPr>
          <p:nvPr/>
        </p:nvSpPr>
        <p:spPr bwMode="auto">
          <a:xfrm>
            <a:off x="63246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7" name="Line 25"/>
          <p:cNvSpPr>
            <a:spLocks noChangeShapeType="1"/>
          </p:cNvSpPr>
          <p:nvPr/>
        </p:nvSpPr>
        <p:spPr bwMode="auto">
          <a:xfrm>
            <a:off x="6477000" y="1212850"/>
            <a:ext cx="0" cy="2286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28" name="Line 26"/>
          <p:cNvSpPr>
            <a:spLocks noChangeShapeType="1"/>
          </p:cNvSpPr>
          <p:nvPr/>
        </p:nvSpPr>
        <p:spPr bwMode="auto">
          <a:xfrm>
            <a:off x="5791200" y="5708650"/>
            <a:ext cx="914400" cy="0"/>
          </a:xfrm>
          <a:prstGeom prst="line">
            <a:avLst/>
          </a:prstGeom>
          <a:noFill/>
          <a:ln w="76200" cmpd="tri">
            <a:solidFill>
              <a:schemeClr val="tx1"/>
            </a:solidFill>
            <a:round/>
            <a:headEnd/>
            <a:tailEnd/>
          </a:ln>
          <a:effectLst/>
        </p:spPr>
        <p:txBody>
          <a:bodyPr/>
          <a:lstStyle/>
          <a:p>
            <a:endParaRPr lang="en-US" dirty="0">
              <a:solidFill>
                <a:schemeClr val="accent1">
                  <a:lumMod val="75000"/>
                </a:schemeClr>
              </a:solidFill>
            </a:endParaRPr>
          </a:p>
        </p:txBody>
      </p:sp>
      <p:sp>
        <p:nvSpPr>
          <p:cNvPr id="29" name="Line 27"/>
          <p:cNvSpPr>
            <a:spLocks noChangeShapeType="1"/>
          </p:cNvSpPr>
          <p:nvPr/>
        </p:nvSpPr>
        <p:spPr bwMode="auto">
          <a:xfrm>
            <a:off x="6705600" y="5708650"/>
            <a:ext cx="685800" cy="0"/>
          </a:xfrm>
          <a:prstGeom prst="line">
            <a:avLst/>
          </a:prstGeom>
          <a:noFill/>
          <a:ln w="38100" cmpd="dbl">
            <a:solidFill>
              <a:schemeClr val="tx1"/>
            </a:solidFill>
            <a:round/>
            <a:headEnd/>
            <a:tailEnd/>
          </a:ln>
          <a:effectLst/>
        </p:spPr>
        <p:txBody>
          <a:bodyPr/>
          <a:lstStyle/>
          <a:p>
            <a:endParaRPr lang="en-US" dirty="0">
              <a:solidFill>
                <a:schemeClr val="accent1">
                  <a:lumMod val="75000"/>
                </a:schemeClr>
              </a:solidFill>
            </a:endParaRPr>
          </a:p>
        </p:txBody>
      </p:sp>
      <p:sp>
        <p:nvSpPr>
          <p:cNvPr id="30" name="Line 28"/>
          <p:cNvSpPr>
            <a:spLocks noChangeShapeType="1"/>
          </p:cNvSpPr>
          <p:nvPr/>
        </p:nvSpPr>
        <p:spPr bwMode="auto">
          <a:xfrm>
            <a:off x="6248400" y="755650"/>
            <a:ext cx="0" cy="4572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31" name="Line 29"/>
          <p:cNvSpPr>
            <a:spLocks noChangeShapeType="1"/>
          </p:cNvSpPr>
          <p:nvPr/>
        </p:nvSpPr>
        <p:spPr bwMode="auto">
          <a:xfrm>
            <a:off x="5486400" y="1822450"/>
            <a:ext cx="0" cy="3048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32" name="Line 30"/>
          <p:cNvSpPr>
            <a:spLocks noChangeShapeType="1"/>
          </p:cNvSpPr>
          <p:nvPr/>
        </p:nvSpPr>
        <p:spPr bwMode="auto">
          <a:xfrm flipH="1">
            <a:off x="6705600" y="2813050"/>
            <a:ext cx="381000" cy="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33" name="Line 31"/>
          <p:cNvSpPr>
            <a:spLocks noChangeShapeType="1"/>
          </p:cNvSpPr>
          <p:nvPr/>
        </p:nvSpPr>
        <p:spPr bwMode="auto">
          <a:xfrm>
            <a:off x="7391400" y="5403850"/>
            <a:ext cx="0" cy="30480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34" name="Line 32"/>
          <p:cNvSpPr>
            <a:spLocks noChangeShapeType="1"/>
          </p:cNvSpPr>
          <p:nvPr/>
        </p:nvSpPr>
        <p:spPr bwMode="auto">
          <a:xfrm>
            <a:off x="6248400" y="6470650"/>
            <a:ext cx="533400" cy="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35" name="Rectangle 33" descr="Sphere"/>
          <p:cNvSpPr>
            <a:spLocks noChangeArrowheads="1"/>
          </p:cNvSpPr>
          <p:nvPr/>
        </p:nvSpPr>
        <p:spPr bwMode="auto">
          <a:xfrm>
            <a:off x="5867400" y="4718050"/>
            <a:ext cx="762000" cy="914400"/>
          </a:xfrm>
          <a:prstGeom prst="rect">
            <a:avLst/>
          </a:prstGeom>
          <a:pattFill prst="sphere">
            <a:fgClr>
              <a:srgbClr val="CCFFCC"/>
            </a:fgClr>
            <a:bgClr>
              <a:schemeClr val="bg1"/>
            </a:bgClr>
          </a:pattFill>
          <a:ln w="9525">
            <a:noFill/>
            <a:miter lim="800000"/>
            <a:headEnd/>
            <a:tailEnd/>
          </a:ln>
          <a:effectLst/>
        </p:spPr>
        <p:txBody>
          <a:bodyPr wrap="none" anchor="ctr"/>
          <a:lstStyle/>
          <a:p>
            <a:endParaRPr lang="en-US" dirty="0">
              <a:solidFill>
                <a:schemeClr val="accent1">
                  <a:lumMod val="75000"/>
                </a:schemeClr>
              </a:solidFill>
            </a:endParaRPr>
          </a:p>
        </p:txBody>
      </p:sp>
      <p:sp>
        <p:nvSpPr>
          <p:cNvPr id="36" name="Text Box 34"/>
          <p:cNvSpPr txBox="1">
            <a:spLocks noChangeArrowheads="1"/>
          </p:cNvSpPr>
          <p:nvPr/>
        </p:nvSpPr>
        <p:spPr bwMode="auto">
          <a:xfrm>
            <a:off x="5562600" y="450850"/>
            <a:ext cx="1295400"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Wash Water</a:t>
            </a:r>
          </a:p>
        </p:txBody>
      </p:sp>
      <p:sp>
        <p:nvSpPr>
          <p:cNvPr id="37" name="Text Box 35"/>
          <p:cNvSpPr txBox="1">
            <a:spLocks noChangeArrowheads="1"/>
          </p:cNvSpPr>
          <p:nvPr/>
        </p:nvSpPr>
        <p:spPr bwMode="auto">
          <a:xfrm>
            <a:off x="6781800" y="6318250"/>
            <a:ext cx="457200"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Sink</a:t>
            </a:r>
          </a:p>
        </p:txBody>
      </p:sp>
      <p:sp>
        <p:nvSpPr>
          <p:cNvPr id="38" name="Text Box 36"/>
          <p:cNvSpPr txBox="1">
            <a:spLocks noChangeArrowheads="1"/>
          </p:cNvSpPr>
          <p:nvPr/>
        </p:nvSpPr>
        <p:spPr bwMode="auto">
          <a:xfrm>
            <a:off x="7239000" y="5099050"/>
            <a:ext cx="304800"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Air</a:t>
            </a:r>
          </a:p>
        </p:txBody>
      </p:sp>
      <p:sp>
        <p:nvSpPr>
          <p:cNvPr id="39" name="Text Box 37"/>
          <p:cNvSpPr txBox="1">
            <a:spLocks noChangeArrowheads="1"/>
          </p:cNvSpPr>
          <p:nvPr/>
        </p:nvSpPr>
        <p:spPr bwMode="auto">
          <a:xfrm>
            <a:off x="7086600" y="2660650"/>
            <a:ext cx="609600" cy="274638"/>
          </a:xfrm>
          <a:prstGeom prst="rect">
            <a:avLst/>
          </a:prstGeom>
          <a:noFill/>
          <a:ln w="9525">
            <a:noFill/>
            <a:miter lim="800000"/>
            <a:headEnd/>
            <a:tailEnd/>
          </a:ln>
          <a:effectLst/>
        </p:spPr>
        <p:txBody>
          <a:bodyPr lIns="0" tIns="0" rIns="0" bIns="0">
            <a:spAutoFit/>
          </a:bodyPr>
          <a:lstStyle/>
          <a:p>
            <a:pPr>
              <a:spcBef>
                <a:spcPct val="50000"/>
              </a:spcBef>
            </a:pPr>
            <a:r>
              <a:rPr lang="en-US" dirty="0">
                <a:solidFill>
                  <a:schemeClr val="accent1">
                    <a:lumMod val="75000"/>
                  </a:schemeClr>
                </a:solidFill>
              </a:rPr>
              <a:t>Feed</a:t>
            </a:r>
          </a:p>
        </p:txBody>
      </p:sp>
      <p:sp>
        <p:nvSpPr>
          <p:cNvPr id="40" name="Text Box 38"/>
          <p:cNvSpPr txBox="1">
            <a:spLocks noChangeArrowheads="1"/>
          </p:cNvSpPr>
          <p:nvPr/>
        </p:nvSpPr>
        <p:spPr bwMode="auto">
          <a:xfrm>
            <a:off x="762000" y="1581123"/>
            <a:ext cx="3009900" cy="830997"/>
          </a:xfrm>
          <a:prstGeom prst="rect">
            <a:avLst/>
          </a:prstGeom>
          <a:noFill/>
          <a:ln w="9525">
            <a:noFill/>
            <a:miter lim="800000"/>
            <a:headEnd/>
            <a:tailEnd/>
          </a:ln>
          <a:effectLst/>
        </p:spPr>
        <p:txBody>
          <a:bodyPr wrap="square">
            <a:spAutoFit/>
          </a:bodyPr>
          <a:lstStyle/>
          <a:p>
            <a:pPr>
              <a:spcBef>
                <a:spcPct val="50000"/>
              </a:spcBef>
            </a:pPr>
            <a:r>
              <a:rPr lang="en-US" sz="2400" b="1" dirty="0" smtClean="0">
                <a:solidFill>
                  <a:schemeClr val="accent1">
                    <a:lumMod val="75000"/>
                  </a:schemeClr>
                </a:solidFill>
              </a:rPr>
              <a:t>Conventional Flotation            </a:t>
            </a:r>
            <a:endParaRPr lang="en-US" sz="2400" b="1" dirty="0">
              <a:solidFill>
                <a:schemeClr val="accent1">
                  <a:lumMod val="75000"/>
                </a:schemeClr>
              </a:solidFill>
            </a:endParaRPr>
          </a:p>
        </p:txBody>
      </p:sp>
      <p:sp>
        <p:nvSpPr>
          <p:cNvPr id="41" name="Line 39"/>
          <p:cNvSpPr>
            <a:spLocks noChangeShapeType="1"/>
          </p:cNvSpPr>
          <p:nvPr/>
        </p:nvSpPr>
        <p:spPr bwMode="auto">
          <a:xfrm>
            <a:off x="1876424" y="2496582"/>
            <a:ext cx="333375" cy="468868"/>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42" name="Line 40"/>
          <p:cNvSpPr>
            <a:spLocks noChangeShapeType="1"/>
          </p:cNvSpPr>
          <p:nvPr/>
        </p:nvSpPr>
        <p:spPr bwMode="auto">
          <a:xfrm>
            <a:off x="4191000" y="1600200"/>
            <a:ext cx="1600200" cy="1517650"/>
          </a:xfrm>
          <a:prstGeom prst="line">
            <a:avLst/>
          </a:prstGeom>
          <a:noFill/>
          <a:ln w="9525">
            <a:solidFill>
              <a:schemeClr val="tx1"/>
            </a:solidFill>
            <a:round/>
            <a:headEnd/>
            <a:tailEnd type="triangle" w="med" len="med"/>
          </a:ln>
          <a:effectLst/>
        </p:spPr>
        <p:txBody>
          <a:bodyPr/>
          <a:lstStyle/>
          <a:p>
            <a:endParaRPr lang="en-US" dirty="0">
              <a:solidFill>
                <a:schemeClr val="accent1">
                  <a:lumMod val="75000"/>
                </a:schemeClr>
              </a:solidFill>
            </a:endParaRPr>
          </a:p>
        </p:txBody>
      </p:sp>
      <p:sp>
        <p:nvSpPr>
          <p:cNvPr id="43" name="Rectangle 41"/>
          <p:cNvSpPr>
            <a:spLocks noChangeArrowheads="1"/>
          </p:cNvSpPr>
          <p:nvPr/>
        </p:nvSpPr>
        <p:spPr bwMode="auto">
          <a:xfrm>
            <a:off x="4953000" y="2127250"/>
            <a:ext cx="737702" cy="369332"/>
          </a:xfrm>
          <a:prstGeom prst="rect">
            <a:avLst/>
          </a:prstGeom>
          <a:noFill/>
          <a:ln w="9525">
            <a:noFill/>
            <a:miter lim="800000"/>
            <a:headEnd/>
            <a:tailEnd/>
          </a:ln>
          <a:effectLst/>
        </p:spPr>
        <p:txBody>
          <a:bodyPr wrap="none">
            <a:spAutoFit/>
          </a:bodyPr>
          <a:lstStyle/>
          <a:p>
            <a:pPr>
              <a:spcBef>
                <a:spcPct val="50000"/>
              </a:spcBef>
            </a:pPr>
            <a:r>
              <a:rPr lang="en-US" dirty="0">
                <a:solidFill>
                  <a:schemeClr val="accent1">
                    <a:lumMod val="75000"/>
                  </a:schemeClr>
                </a:solidFill>
              </a:rPr>
              <a:t>Froth</a:t>
            </a:r>
          </a:p>
        </p:txBody>
      </p:sp>
      <p:pic>
        <p:nvPicPr>
          <p:cNvPr id="48" name="Picture 47"/>
          <p:cNvPicPr/>
          <p:nvPr/>
        </p:nvPicPr>
        <p:blipFill>
          <a:blip r:embed="rId2"/>
          <a:stretch>
            <a:fillRect/>
          </a:stretch>
        </p:blipFill>
        <p:spPr>
          <a:xfrm>
            <a:off x="0" y="0"/>
            <a:ext cx="914400" cy="685800"/>
          </a:xfrm>
          <a:prstGeom prst="rect">
            <a:avLst/>
          </a:prstGeom>
        </p:spPr>
      </p:pic>
      <p:pic>
        <p:nvPicPr>
          <p:cNvPr id="49" name="Picture 48"/>
          <p:cNvPicPr/>
          <p:nvPr/>
        </p:nvPicPr>
        <p:blipFill>
          <a:blip r:embed="rId3"/>
          <a:stretch>
            <a:fillRect/>
          </a:stretch>
        </p:blipFill>
        <p:spPr>
          <a:xfrm>
            <a:off x="7956551" y="0"/>
            <a:ext cx="1187450" cy="533400"/>
          </a:xfrm>
          <a:prstGeom prst="rect">
            <a:avLst/>
          </a:prstGeom>
        </p:spPr>
      </p:pic>
      <p:sp>
        <p:nvSpPr>
          <p:cNvPr id="2" name="Rectangle 1"/>
          <p:cNvSpPr/>
          <p:nvPr/>
        </p:nvSpPr>
        <p:spPr>
          <a:xfrm>
            <a:off x="3057525" y="728436"/>
            <a:ext cx="1628775" cy="830997"/>
          </a:xfrm>
          <a:prstGeom prst="rect">
            <a:avLst/>
          </a:prstGeom>
        </p:spPr>
        <p:txBody>
          <a:bodyPr wrap="square">
            <a:spAutoFit/>
          </a:bodyPr>
          <a:lstStyle/>
          <a:p>
            <a:pPr>
              <a:spcBef>
                <a:spcPct val="50000"/>
              </a:spcBef>
            </a:pPr>
            <a:r>
              <a:rPr lang="en-US" sz="2400" b="1" dirty="0" smtClean="0">
                <a:solidFill>
                  <a:schemeClr val="accent1">
                    <a:lumMod val="75000"/>
                  </a:schemeClr>
                </a:solidFill>
              </a:rPr>
              <a:t>Column Flotation</a:t>
            </a:r>
            <a:endParaRPr lang="en-IN" sz="2400" b="1" dirty="0">
              <a:solidFill>
                <a:schemeClr val="accent1">
                  <a:lumMod val="75000"/>
                </a:schemeClr>
              </a:solidFill>
            </a:endParaRPr>
          </a:p>
        </p:txBody>
      </p:sp>
      <p:sp>
        <p:nvSpPr>
          <p:cNvPr id="45" name="Rectangle 44"/>
          <p:cNvSpPr/>
          <p:nvPr/>
        </p:nvSpPr>
        <p:spPr>
          <a:xfrm>
            <a:off x="2257262" y="7867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Tree>
    <p:extLst>
      <p:ext uri="{BB962C8B-B14F-4D97-AF65-F5344CB8AC3E}">
        <p14:creationId xmlns:p14="http://schemas.microsoft.com/office/powerpoint/2010/main" val="34110099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1400" y="498548"/>
            <a:ext cx="1752600" cy="338351"/>
          </a:xfrm>
        </p:spPr>
        <p:txBody>
          <a:bodyPr>
            <a:noAutofit/>
          </a:bodyPr>
          <a:lstStyle/>
          <a:p>
            <a:pPr>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THICKENER</a:t>
            </a:r>
            <a:r>
              <a:rPr lang="en-US" sz="1800" dirty="0" smtClean="0"/>
              <a:t> </a:t>
            </a:r>
            <a:endParaRPr lang="en-US" sz="1800" dirty="0"/>
          </a:p>
        </p:txBody>
      </p:sp>
      <p:sp>
        <p:nvSpPr>
          <p:cNvPr id="5" name="Content Placeholder 5"/>
          <p:cNvSpPr>
            <a:spLocks noGrp="1"/>
          </p:cNvSpPr>
          <p:nvPr>
            <p:ph sz="half" idx="4294967295"/>
          </p:nvPr>
        </p:nvSpPr>
        <p:spPr>
          <a:xfrm>
            <a:off x="685800" y="1371600"/>
            <a:ext cx="8001000" cy="5029200"/>
          </a:xfrm>
          <a:prstGeom prst="rect">
            <a:avLst/>
          </a:prstGeom>
        </p:spPr>
        <p:txBody>
          <a:bodyPr>
            <a:normAutofit/>
          </a:bodyPr>
          <a:lstStyle/>
          <a:p>
            <a:pPr>
              <a:buNone/>
            </a:pPr>
            <a:endParaRPr lang="en-US" dirty="0" smtClean="0"/>
          </a:p>
          <a:p>
            <a:pPr>
              <a:buNone/>
            </a:pPr>
            <a:endParaRPr lang="en-US" dirty="0"/>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
        <p:nvSpPr>
          <p:cNvPr id="8" name="Rectangle 7"/>
          <p:cNvSpPr/>
          <p:nvPr/>
        </p:nvSpPr>
        <p:spPr>
          <a:xfrm>
            <a:off x="2286000" y="36883"/>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
        <p:nvSpPr>
          <p:cNvPr id="3" name="Rectangle 2"/>
          <p:cNvSpPr/>
          <p:nvPr/>
        </p:nvSpPr>
        <p:spPr>
          <a:xfrm>
            <a:off x="1969833" y="6014648"/>
            <a:ext cx="4572000" cy="584775"/>
          </a:xfrm>
          <a:prstGeom prst="rect">
            <a:avLst/>
          </a:prstGeom>
        </p:spPr>
        <p:txBody>
          <a:bodyPr>
            <a:spAutoFit/>
          </a:bodyPr>
          <a:lstStyle/>
          <a:p>
            <a:pPr algn="ctr">
              <a:spcBef>
                <a:spcPts val="0"/>
              </a:spcBef>
              <a:spcAft>
                <a:spcPts val="0"/>
              </a:spcAft>
              <a:buFont typeface="Wingdings" pitchFamily="2" charset="2"/>
              <a:buChar char="§"/>
            </a:pPr>
            <a:r>
              <a:rPr lang="en-US" sz="1400" b="1" dirty="0">
                <a:solidFill>
                  <a:srgbClr val="0033CC"/>
                </a:solidFill>
                <a:latin typeface="Comic Sans MS" pitchFamily="66" charset="0"/>
              </a:rPr>
              <a:t>THE SIZE OF THICKENER RANGES </a:t>
            </a:r>
            <a:endParaRPr lang="en-US" sz="1400" b="1" dirty="0" smtClean="0">
              <a:solidFill>
                <a:srgbClr val="0033CC"/>
              </a:solidFill>
              <a:latin typeface="Comic Sans MS" pitchFamily="66" charset="0"/>
            </a:endParaRPr>
          </a:p>
          <a:p>
            <a:pPr algn="ctr">
              <a:spcBef>
                <a:spcPts val="0"/>
              </a:spcBef>
              <a:spcAft>
                <a:spcPts val="0"/>
              </a:spcAft>
            </a:pPr>
            <a:r>
              <a:rPr lang="en-US" sz="1400" b="1" dirty="0" smtClean="0">
                <a:solidFill>
                  <a:srgbClr val="0033CC"/>
                </a:solidFill>
                <a:latin typeface="Comic Sans MS" pitchFamily="66" charset="0"/>
              </a:rPr>
              <a:t>FROM 5 m </a:t>
            </a:r>
            <a:r>
              <a:rPr lang="en-US" sz="1400" b="1" dirty="0">
                <a:solidFill>
                  <a:srgbClr val="0033CC"/>
                </a:solidFill>
                <a:latin typeface="Comic Sans MS" pitchFamily="66" charset="0"/>
              </a:rPr>
              <a:t>TO </a:t>
            </a:r>
            <a:r>
              <a:rPr lang="en-US" sz="1400" b="1" dirty="0" smtClean="0">
                <a:solidFill>
                  <a:srgbClr val="0033CC"/>
                </a:solidFill>
                <a:latin typeface="Comic Sans MS" pitchFamily="66" charset="0"/>
              </a:rPr>
              <a:t>65 m DIAMETER</a:t>
            </a:r>
            <a:r>
              <a:rPr lang="en-US" b="1" dirty="0">
                <a:solidFill>
                  <a:srgbClr val="0033CC"/>
                </a:solidFill>
                <a:latin typeface="Comic Sans MS" pitchFamily="66" charset="0"/>
              </a:rPr>
              <a:t>.</a:t>
            </a:r>
          </a:p>
        </p:txBody>
      </p:sp>
      <p:pic>
        <p:nvPicPr>
          <p:cNvPr id="9" name="Picture 2" descr="Collah1"/>
          <p:cNvPicPr>
            <a:picLocks noGrp="1" noChangeAspect="1" noChangeArrowheads="1"/>
          </p:cNvPicPr>
          <p:nvPr>
            <p:ph idx="4294967295"/>
          </p:nvPr>
        </p:nvPicPr>
        <p:blipFill>
          <a:blip r:embed="rId4" cstate="print"/>
          <a:srcRect/>
          <a:stretch>
            <a:fillRect/>
          </a:stretch>
        </p:blipFill>
        <p:spPr>
          <a:xfrm>
            <a:off x="609599" y="990599"/>
            <a:ext cx="8079241" cy="5024049"/>
          </a:xfrm>
          <a:noFill/>
        </p:spPr>
      </p:pic>
    </p:spTree>
    <p:extLst>
      <p:ext uri="{BB962C8B-B14F-4D97-AF65-F5344CB8AC3E}">
        <p14:creationId xmlns:p14="http://schemas.microsoft.com/office/powerpoint/2010/main" val="26189690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241" y="1326572"/>
            <a:ext cx="4495799" cy="3882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1" y="1357279"/>
            <a:ext cx="4614082" cy="3882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86000" y="36883"/>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
        <p:nvSpPr>
          <p:cNvPr id="6" name="Rectangle 5"/>
          <p:cNvSpPr/>
          <p:nvPr/>
        </p:nvSpPr>
        <p:spPr>
          <a:xfrm>
            <a:off x="3779343" y="498548"/>
            <a:ext cx="1556836" cy="369332"/>
          </a:xfrm>
          <a:prstGeom prst="rect">
            <a:avLst/>
          </a:prstGeom>
        </p:spPr>
        <p:txBody>
          <a:bodyPr wrap="non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THICKENER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4"/>
          <a:stretch>
            <a:fillRect/>
          </a:stretch>
        </p:blipFill>
        <p:spPr>
          <a:xfrm>
            <a:off x="0" y="0"/>
            <a:ext cx="914400" cy="685800"/>
          </a:xfrm>
          <a:prstGeom prst="rect">
            <a:avLst/>
          </a:prstGeom>
        </p:spPr>
      </p:pic>
      <p:pic>
        <p:nvPicPr>
          <p:cNvPr id="9" name="Picture 8"/>
          <p:cNvPicPr/>
          <p:nvPr/>
        </p:nvPicPr>
        <p:blipFill>
          <a:blip r:embed="rId5"/>
          <a:stretch>
            <a:fillRect/>
          </a:stretch>
        </p:blipFill>
        <p:spPr>
          <a:xfrm>
            <a:off x="7956551" y="0"/>
            <a:ext cx="1187450" cy="533400"/>
          </a:xfrm>
          <a:prstGeom prst="rect">
            <a:avLst/>
          </a:prstGeom>
        </p:spPr>
      </p:pic>
      <p:sp>
        <p:nvSpPr>
          <p:cNvPr id="10" name="Rectangle 9"/>
          <p:cNvSpPr/>
          <p:nvPr/>
        </p:nvSpPr>
        <p:spPr>
          <a:xfrm>
            <a:off x="609600" y="5486400"/>
            <a:ext cx="7635876" cy="738664"/>
          </a:xfrm>
          <a:prstGeom prst="rect">
            <a:avLst/>
          </a:prstGeom>
        </p:spPr>
        <p:txBody>
          <a:bodyPr wrap="square">
            <a:spAutoFit/>
          </a:bodyPr>
          <a:lstStyle/>
          <a:p>
            <a:pPr algn="ctr">
              <a:spcBef>
                <a:spcPts val="0"/>
              </a:spcBef>
              <a:spcAft>
                <a:spcPts val="0"/>
              </a:spcAft>
            </a:pPr>
            <a:r>
              <a:rPr lang="en-US" sz="1400" b="1" dirty="0">
                <a:solidFill>
                  <a:srgbClr val="0033CC"/>
                </a:solidFill>
                <a:latin typeface="Comic Sans MS" pitchFamily="66" charset="0"/>
              </a:rPr>
              <a:t>INSTALLATIONS IN INDIA AS WELL AS IN RUSSIA, ROMANIA, QATAR, INDONESIA, ZAMBIA, SAUDI ARABIA AND BOSNIA.</a:t>
            </a:r>
          </a:p>
          <a:p>
            <a:pPr algn="just">
              <a:spcBef>
                <a:spcPts val="0"/>
              </a:spcBef>
              <a:spcAft>
                <a:spcPts val="0"/>
              </a:spcAft>
              <a:buFont typeface="Wingdings" pitchFamily="2" charset="2"/>
              <a:buChar char="§"/>
            </a:pP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1652147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12770" y="668092"/>
            <a:ext cx="3352800" cy="381000"/>
          </a:xfrm>
        </p:spPr>
        <p:txBody>
          <a:bodyPr/>
          <a:lstStyle/>
          <a:p>
            <a:pPr>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GRAVITY EQUIPMENT</a:t>
            </a:r>
            <a:endParaRPr lang="en-US" sz="1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
        <p:nvSpPr>
          <p:cNvPr id="5" name="Content Placeholder 2"/>
          <p:cNvSpPr>
            <a:spLocks noGrp="1"/>
          </p:cNvSpPr>
          <p:nvPr>
            <p:ph idx="4294967295"/>
          </p:nvPr>
        </p:nvSpPr>
        <p:spPr>
          <a:xfrm>
            <a:off x="533400" y="1143000"/>
            <a:ext cx="8001000" cy="4389120"/>
          </a:xfrm>
          <a:prstGeom prst="rect">
            <a:avLst/>
          </a:prstGeom>
        </p:spPr>
        <p:txBody>
          <a:bodyPr>
            <a:normAutofit/>
          </a:bodyPr>
          <a:lstStyle/>
          <a:p>
            <a:pPr>
              <a:buNone/>
            </a:pPr>
            <a:endParaRPr lang="en-US" sz="2400" dirty="0" smtClean="0"/>
          </a:p>
          <a:p>
            <a:pPr>
              <a:buNone/>
            </a:pPr>
            <a:r>
              <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CENTRIFUGAL GRAVITY CONCENTRATORS</a:t>
            </a:r>
          </a:p>
          <a:p>
            <a:pPr>
              <a:buNone/>
            </a:pPr>
            <a:endParaRPr lang="en-US" sz="1600" b="1" dirty="0" smtClean="0">
              <a:solidFill>
                <a:srgbClr val="0033CC"/>
              </a:solidFill>
              <a:latin typeface="Comic Sans MS" pitchFamily="66" charset="0"/>
            </a:endParaRPr>
          </a:p>
          <a:p>
            <a:pPr algn="just">
              <a:lnSpc>
                <a:spcPct val="150000"/>
              </a:lnSpc>
              <a:buNone/>
            </a:pPr>
            <a:r>
              <a:rPr lang="en-US" sz="1600" b="1" dirty="0" smtClean="0">
                <a:solidFill>
                  <a:srgbClr val="0033CC"/>
                </a:solidFill>
                <a:latin typeface="Comic Sans MS" pitchFamily="66" charset="0"/>
              </a:rPr>
              <a:t>	MSEL  REPRESENTS SEPRO MINERAL SYSTEMS, CANADA FOR THEIR RANGE OF CENTRIFUGAL GRAVITY CONCENTRATORS. RANGE INCLUDES BATCH (SB), CONTINUOUS ( C) AND ULTRAFINE ( UF) TYPES OF MACHINES  WHICH EMPLOY HIGH ‘G’ FORCES TO ACHIEVE SEPARATION BETWEEN MINERAL AND GANGUE PARTICLES WHERE THE SG DIFFERENCE IS 0.5 OR MORE.  MACHINES  THAT CAN HANDLE UPTO 400 TPH ARE AVAILABLE .</a:t>
            </a:r>
            <a:endParaRPr lang="en-US" sz="1600" b="1" dirty="0">
              <a:solidFill>
                <a:srgbClr val="0033CC"/>
              </a:solidFill>
              <a:latin typeface="Comic Sans MS" pitchFamily="66" charset="0"/>
            </a:endParaRPr>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
        <p:nvSpPr>
          <p:cNvPr id="6" name="Rectangle 5"/>
          <p:cNvSpPr/>
          <p:nvPr/>
        </p:nvSpPr>
        <p:spPr>
          <a:xfrm>
            <a:off x="2270078" y="206427"/>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spTree>
    <p:extLst>
      <p:ext uri="{BB962C8B-B14F-4D97-AF65-F5344CB8AC3E}">
        <p14:creationId xmlns:p14="http://schemas.microsoft.com/office/powerpoint/2010/main" val="8772947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61381" y="633551"/>
            <a:ext cx="2441694"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ROTARY SCRUBBER</a:t>
            </a:r>
          </a:p>
        </p:txBody>
      </p:sp>
      <p:sp>
        <p:nvSpPr>
          <p:cNvPr id="7" name="Rectangle 6"/>
          <p:cNvSpPr/>
          <p:nvPr/>
        </p:nvSpPr>
        <p:spPr>
          <a:xfrm>
            <a:off x="1003651" y="5195451"/>
            <a:ext cx="3685519" cy="861774"/>
          </a:xfrm>
          <a:prstGeom prst="rect">
            <a:avLst/>
          </a:prstGeom>
        </p:spPr>
        <p:txBody>
          <a:bodyPr wrap="square">
            <a:spAutoFit/>
          </a:bodyPr>
          <a:lstStyle/>
          <a:p>
            <a:r>
              <a:rPr lang="en-US" sz="1400" b="1" dirty="0" smtClean="0">
                <a:solidFill>
                  <a:srgbClr val="0033CC"/>
                </a:solidFill>
                <a:latin typeface="Comic Sans MS" pitchFamily="66" charset="0"/>
              </a:rPr>
              <a:t>SIZES: 1.8 m DIA X 3.6 m LONG</a:t>
            </a:r>
          </a:p>
          <a:p>
            <a:r>
              <a:rPr lang="en-US" sz="1400" b="1" dirty="0" smtClean="0">
                <a:solidFill>
                  <a:srgbClr val="0033CC"/>
                </a:solidFill>
                <a:latin typeface="Comic Sans MS" pitchFamily="66" charset="0"/>
              </a:rPr>
              <a:t>TO 3 m DIA  X 9 m LONG</a:t>
            </a:r>
          </a:p>
          <a:p>
            <a:endParaRPr lang="en-US" sz="800" b="1" dirty="0" smtClean="0">
              <a:solidFill>
                <a:srgbClr val="0033CC"/>
              </a:solidFill>
              <a:latin typeface="Comic Sans MS" pitchFamily="66" charset="0"/>
            </a:endParaRPr>
          </a:p>
          <a:p>
            <a:r>
              <a:rPr lang="en-US" sz="1400" b="1" dirty="0" smtClean="0">
                <a:solidFill>
                  <a:srgbClr val="0033CC"/>
                </a:solidFill>
                <a:latin typeface="Comic Sans MS" pitchFamily="66" charset="0"/>
              </a:rPr>
              <a:t>CAPACITY: UP TO 600 </a:t>
            </a:r>
            <a:r>
              <a:rPr lang="en-US" sz="1400" b="1" dirty="0" err="1" smtClean="0">
                <a:solidFill>
                  <a:srgbClr val="0033CC"/>
                </a:solidFill>
                <a:latin typeface="Comic Sans MS" pitchFamily="66" charset="0"/>
              </a:rPr>
              <a:t>tph</a:t>
            </a:r>
            <a:endParaRPr lang="en-US" sz="1400" b="1" dirty="0">
              <a:solidFill>
                <a:srgbClr val="0033CC"/>
              </a:solidFill>
              <a:latin typeface="Comic Sans MS" pitchFamily="66"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491251"/>
            <a:ext cx="3332963" cy="2270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2270078" y="159949"/>
            <a:ext cx="4838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p:txBody>
      </p:sp>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068358"/>
            <a:ext cx="5734836" cy="3422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57186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62200" y="254223"/>
            <a:ext cx="4267200" cy="431577"/>
          </a:xfrm>
        </p:spPr>
        <p:txBody>
          <a:bodyPr>
            <a:noAutofit/>
          </a:bodyPr>
          <a:lstStyle/>
          <a:p>
            <a:pPr algn="ctr">
              <a:buNone/>
              <a:defRPr/>
            </a:pPr>
            <a:r>
              <a:rPr lang="en-IN" sz="24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PROCESS PLANT</a:t>
            </a:r>
            <a:endParaRPr lang="en-IN" sz="2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
        <p:nvSpPr>
          <p:cNvPr id="5" name="Content Placeholder 4"/>
          <p:cNvSpPr>
            <a:spLocks noGrp="1"/>
          </p:cNvSpPr>
          <p:nvPr>
            <p:ph sz="half" idx="4294967295"/>
          </p:nvPr>
        </p:nvSpPr>
        <p:spPr>
          <a:xfrm>
            <a:off x="419100" y="838200"/>
            <a:ext cx="8572500" cy="5650468"/>
          </a:xfrm>
          <a:prstGeom prst="rect">
            <a:avLst/>
          </a:prstGeom>
        </p:spPr>
        <p:txBody>
          <a:bodyPr>
            <a:normAutofit lnSpcReduction="10000"/>
          </a:bodyPr>
          <a:lstStyle/>
          <a:p>
            <a:pPr>
              <a:buNone/>
            </a:pPr>
            <a:r>
              <a:rPr lang="en-US" sz="1500" b="1" dirty="0" smtClean="0">
                <a:solidFill>
                  <a:srgbClr val="0033CC"/>
                </a:solidFill>
              </a:rPr>
              <a:t>	</a:t>
            </a:r>
            <a:r>
              <a:rPr lang="en-US" sz="1600" b="1" dirty="0" smtClean="0">
                <a:solidFill>
                  <a:srgbClr val="0033CC"/>
                </a:solidFill>
                <a:latin typeface="Comic Sans MS" pitchFamily="66" charset="0"/>
              </a:rPr>
              <a:t>COMPREHENSIVE  SOLUTIONS TO  DESIGN AND BUILD MINERAL PROCESSING PLANTS AS PER  INDIVIDUAL CUSTOMER REQUIREMENTS </a:t>
            </a:r>
          </a:p>
          <a:p>
            <a:pPr>
              <a:spcBef>
                <a:spcPts val="0"/>
              </a:spcBef>
              <a:buNone/>
            </a:pPr>
            <a:endParaRPr lang="en-US" sz="1600" b="1" dirty="0" smtClean="0">
              <a:solidFill>
                <a:srgbClr val="0033CC"/>
              </a:solidFill>
              <a:latin typeface="Comic Sans MS" pitchFamily="66" charset="0"/>
            </a:endParaRPr>
          </a:p>
          <a:p>
            <a:pPr>
              <a:buNone/>
            </a:pPr>
            <a:r>
              <a:rPr lang="en-US" sz="1600" b="1" dirty="0" smtClean="0">
                <a:solidFill>
                  <a:srgbClr val="0033CC"/>
                </a:solidFill>
                <a:latin typeface="Comic Sans MS" pitchFamily="66" charset="0"/>
              </a:rPr>
              <a:t>	</a:t>
            </a:r>
            <a:r>
              <a:rPr lang="en-US" sz="16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SOLUTIONS FOR A RANGE OF MINERALS</a:t>
            </a:r>
          </a:p>
          <a:p>
            <a:pPr>
              <a:spcBef>
                <a:spcPts val="0"/>
              </a:spcBef>
              <a:buNone/>
            </a:pPr>
            <a:endParaRPr lang="en-US" sz="1600" b="1" dirty="0" smtClean="0">
              <a:solidFill>
                <a:srgbClr val="0033CC"/>
              </a:solidFill>
              <a:latin typeface="Comic Sans MS" pitchFamily="66" charset="0"/>
            </a:endParaRPr>
          </a:p>
          <a:p>
            <a:pPr>
              <a:spcBef>
                <a:spcPts val="0"/>
              </a:spcBef>
              <a:spcAft>
                <a:spcPts val="0"/>
              </a:spcAft>
              <a:buNone/>
            </a:pPr>
            <a:r>
              <a:rPr lang="en-US" sz="1600" b="1" dirty="0" smtClean="0">
                <a:solidFill>
                  <a:srgbClr val="0033CC"/>
                </a:solidFill>
                <a:latin typeface="Comic Sans MS" pitchFamily="66" charset="0"/>
              </a:rPr>
              <a:t>	IRON ORE			LIMESTONE		</a:t>
            </a:r>
          </a:p>
          <a:p>
            <a:pPr>
              <a:spcBef>
                <a:spcPts val="0"/>
              </a:spcBef>
              <a:spcAft>
                <a:spcPts val="0"/>
              </a:spcAft>
              <a:buNone/>
            </a:pPr>
            <a:r>
              <a:rPr lang="en-US" sz="1600" b="1" dirty="0" smtClean="0">
                <a:solidFill>
                  <a:srgbClr val="0033CC"/>
                </a:solidFill>
                <a:latin typeface="Comic Sans MS" pitchFamily="66" charset="0"/>
              </a:rPr>
              <a:t>	COPPER			BARYTE</a:t>
            </a:r>
          </a:p>
          <a:p>
            <a:pPr>
              <a:spcBef>
                <a:spcPts val="0"/>
              </a:spcBef>
              <a:spcAft>
                <a:spcPts val="0"/>
              </a:spcAft>
              <a:buNone/>
            </a:pPr>
            <a:r>
              <a:rPr lang="en-US" sz="1600" b="1" dirty="0" smtClean="0">
                <a:solidFill>
                  <a:srgbClr val="0033CC"/>
                </a:solidFill>
                <a:latin typeface="Comic Sans MS" pitchFamily="66" charset="0"/>
              </a:rPr>
              <a:t>	LEAD – ZINC			ROCK PHOSPHATE</a:t>
            </a:r>
          </a:p>
          <a:p>
            <a:pPr>
              <a:spcBef>
                <a:spcPts val="0"/>
              </a:spcBef>
              <a:spcAft>
                <a:spcPts val="0"/>
              </a:spcAft>
              <a:buNone/>
            </a:pPr>
            <a:r>
              <a:rPr lang="en-US" sz="1600" b="1" dirty="0" smtClean="0">
                <a:solidFill>
                  <a:srgbClr val="0033CC"/>
                </a:solidFill>
                <a:latin typeface="Comic Sans MS" pitchFamily="66" charset="0"/>
              </a:rPr>
              <a:t>	CHROMITE</a:t>
            </a:r>
          </a:p>
          <a:p>
            <a:pPr>
              <a:spcBef>
                <a:spcPts val="0"/>
              </a:spcBef>
              <a:spcAft>
                <a:spcPts val="0"/>
              </a:spcAft>
              <a:buNone/>
            </a:pPr>
            <a:r>
              <a:rPr lang="en-US" sz="1600" b="1" dirty="0" smtClean="0">
                <a:solidFill>
                  <a:srgbClr val="0033CC"/>
                </a:solidFill>
                <a:latin typeface="Comic Sans MS" pitchFamily="66" charset="0"/>
              </a:rPr>
              <a:t>	GOLD</a:t>
            </a:r>
          </a:p>
          <a:p>
            <a:pPr>
              <a:buNone/>
            </a:pPr>
            <a:endParaRPr lang="en-US" sz="1600" b="1" u="sng" dirty="0" smtClean="0">
              <a:solidFill>
                <a:srgbClr val="0033CC"/>
              </a:solidFill>
              <a:latin typeface="Comic Sans MS" pitchFamily="66" charset="0"/>
            </a:endParaRPr>
          </a:p>
          <a:p>
            <a:pPr>
              <a:buNone/>
            </a:pP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sz="16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SERVICES OFFERED</a:t>
            </a:r>
          </a:p>
          <a:p>
            <a:pPr>
              <a:buNone/>
            </a:pPr>
            <a:endParaRPr lang="en-US" sz="1600" b="1" dirty="0" smtClean="0">
              <a:solidFill>
                <a:srgbClr val="0033CC"/>
              </a:solidFill>
              <a:latin typeface="Comic Sans MS" pitchFamily="66" charset="0"/>
            </a:endParaRPr>
          </a:p>
          <a:p>
            <a:r>
              <a:rPr lang="en-US" sz="1600" b="1" dirty="0" smtClean="0">
                <a:solidFill>
                  <a:srgbClr val="0033CC"/>
                </a:solidFill>
                <a:latin typeface="Comic Sans MS" pitchFamily="66" charset="0"/>
              </a:rPr>
              <a:t> ASSISTANCE WITH TESTING</a:t>
            </a:r>
          </a:p>
          <a:p>
            <a:r>
              <a:rPr lang="en-US" sz="1600" b="1" dirty="0" smtClean="0">
                <a:solidFill>
                  <a:srgbClr val="0033CC"/>
                </a:solidFill>
                <a:latin typeface="Comic Sans MS" pitchFamily="66" charset="0"/>
              </a:rPr>
              <a:t> BASIC ENGINEERING BASED ON TEST REPORTS</a:t>
            </a:r>
          </a:p>
          <a:p>
            <a:r>
              <a:rPr lang="en-US" sz="1600" b="1" dirty="0" smtClean="0">
                <a:solidFill>
                  <a:srgbClr val="0033CC"/>
                </a:solidFill>
                <a:latin typeface="Comic Sans MS" pitchFamily="66" charset="0"/>
              </a:rPr>
              <a:t> DETAILED ENGINEERING</a:t>
            </a:r>
          </a:p>
          <a:p>
            <a:r>
              <a:rPr lang="en-US" sz="1600" b="1" dirty="0" smtClean="0">
                <a:solidFill>
                  <a:srgbClr val="0033CC"/>
                </a:solidFill>
                <a:latin typeface="Comic Sans MS" pitchFamily="66" charset="0"/>
              </a:rPr>
              <a:t> EQUIPMENT SUPPLY AS PER CLIENT REQUIREMENT</a:t>
            </a:r>
          </a:p>
          <a:p>
            <a:r>
              <a:rPr lang="en-US" sz="1600" b="1" dirty="0" smtClean="0">
                <a:solidFill>
                  <a:srgbClr val="0033CC"/>
                </a:solidFill>
                <a:latin typeface="Comic Sans MS" pitchFamily="66" charset="0"/>
              </a:rPr>
              <a:t> SUPERVISION OF ERECTION</a:t>
            </a:r>
          </a:p>
          <a:p>
            <a:r>
              <a:rPr lang="en-US" sz="1600" b="1" dirty="0" smtClean="0">
                <a:solidFill>
                  <a:srgbClr val="0033CC"/>
                </a:solidFill>
                <a:latin typeface="Comic Sans MS" pitchFamily="66" charset="0"/>
              </a:rPr>
              <a:t> SUPERVISION OF COMMISSIONING</a:t>
            </a:r>
          </a:p>
          <a:p>
            <a:pPr>
              <a:spcBef>
                <a:spcPts val="0"/>
              </a:spcBef>
              <a:spcAft>
                <a:spcPts val="0"/>
              </a:spcAft>
              <a:buNone/>
            </a:pPr>
            <a:endParaRPr lang="en-US" sz="1800" dirty="0">
              <a:solidFill>
                <a:schemeClr val="tx1"/>
              </a:solidFill>
              <a:latin typeface="Comic Sans MS" pitchFamily="66" charset="0"/>
            </a:endParaRPr>
          </a:p>
        </p:txBody>
      </p:sp>
      <p:pic>
        <p:nvPicPr>
          <p:cNvPr id="12" name="Picture 11"/>
          <p:cNvPicPr/>
          <p:nvPr/>
        </p:nvPicPr>
        <p:blipFill>
          <a:blip r:embed="rId2"/>
          <a:stretch>
            <a:fillRect/>
          </a:stretch>
        </p:blipFill>
        <p:spPr>
          <a:xfrm>
            <a:off x="0" y="0"/>
            <a:ext cx="914400" cy="685800"/>
          </a:xfrm>
          <a:prstGeom prst="rect">
            <a:avLst/>
          </a:prstGeom>
        </p:spPr>
      </p:pic>
      <p:pic>
        <p:nvPicPr>
          <p:cNvPr id="13" name="Picture 12"/>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593882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extLst/>
          </a:blip>
          <a:srcRect/>
          <a:stretch>
            <a:fillRect/>
          </a:stretch>
        </p:blipFill>
        <p:spPr bwMode="auto">
          <a:xfrm>
            <a:off x="4495800" y="2057400"/>
            <a:ext cx="4430113" cy="2874222"/>
          </a:xfrm>
          <a:prstGeom prst="rect">
            <a:avLst/>
          </a:prstGeom>
          <a:ln>
            <a:noFill/>
          </a:ln>
          <a:effectLst>
            <a:outerShdw blurRad="292100" dist="139700" dir="2700000" algn="tl" rotWithShape="0">
              <a:srgbClr val="333333">
                <a:alpha val="65000"/>
              </a:srgbClr>
            </a:outerShdw>
          </a:effectLst>
          <a:extLst/>
        </p:spPr>
      </p:pic>
      <p:pic>
        <p:nvPicPr>
          <p:cNvPr id="7" name="Picture 5"/>
          <p:cNvPicPr>
            <a:picLocks noChangeAspect="1" noChangeArrowheads="1"/>
          </p:cNvPicPr>
          <p:nvPr/>
        </p:nvPicPr>
        <p:blipFill>
          <a:blip r:embed="rId3" cstate="print">
            <a:extLst/>
          </a:blip>
          <a:srcRect/>
          <a:stretch>
            <a:fillRect/>
          </a:stretch>
        </p:blipFill>
        <p:spPr bwMode="auto">
          <a:xfrm>
            <a:off x="118281" y="1066800"/>
            <a:ext cx="4114800" cy="5638800"/>
          </a:xfrm>
          <a:prstGeom prst="rect">
            <a:avLst/>
          </a:prstGeom>
          <a:ln>
            <a:noFill/>
          </a:ln>
          <a:effectLst>
            <a:outerShdw blurRad="292100" dist="139700" dir="2700000" algn="tl" rotWithShape="0">
              <a:srgbClr val="333333">
                <a:alpha val="65000"/>
              </a:srgbClr>
            </a:outerShdw>
          </a:effectLst>
          <a:extLst/>
        </p:spPr>
      </p:pic>
      <p:sp>
        <p:nvSpPr>
          <p:cNvPr id="10" name="TextBox 7"/>
          <p:cNvSpPr txBox="1">
            <a:spLocks noChangeArrowheads="1"/>
          </p:cNvSpPr>
          <p:nvPr/>
        </p:nvSpPr>
        <p:spPr bwMode="auto">
          <a:xfrm>
            <a:off x="457200" y="270301"/>
            <a:ext cx="84687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r>
              <a:rPr lang="en-US" sz="2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NABL </a:t>
            </a: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CERTIFICATE FOR </a:t>
            </a:r>
          </a:p>
          <a:p>
            <a:pPr algn="ct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MECHANICAL TESTING LABORATORY</a:t>
            </a:r>
            <a:endParaRPr lang="en-US" sz="2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3"/>
          <p:cNvPicPr/>
          <p:nvPr/>
        </p:nvPicPr>
        <p:blipFill>
          <a:blip r:embed="rId4"/>
          <a:stretch>
            <a:fillRect/>
          </a:stretch>
        </p:blipFill>
        <p:spPr>
          <a:xfrm>
            <a:off x="0" y="0"/>
            <a:ext cx="914400" cy="685800"/>
          </a:xfrm>
          <a:prstGeom prst="rect">
            <a:avLst/>
          </a:prstGeom>
        </p:spPr>
      </p:pic>
      <p:pic>
        <p:nvPicPr>
          <p:cNvPr id="15" name="Picture 14"/>
          <p:cNvPicPr/>
          <p:nvPr/>
        </p:nvPicPr>
        <p:blipFill>
          <a:blip r:embed="rId5"/>
          <a:stretch>
            <a:fillRect/>
          </a:stretch>
        </p:blipFill>
        <p:spPr>
          <a:xfrm>
            <a:off x="7956551" y="0"/>
            <a:ext cx="1187450" cy="533400"/>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0" y="0"/>
            <a:ext cx="914400" cy="685800"/>
          </a:xfrm>
          <a:prstGeom prst="rect">
            <a:avLst/>
          </a:prstGeom>
        </p:spPr>
      </p:pic>
      <p:pic>
        <p:nvPicPr>
          <p:cNvPr id="6" name="Picture 5"/>
          <p:cNvPicPr/>
          <p:nvPr/>
        </p:nvPicPr>
        <p:blipFill>
          <a:blip r:embed="rId3"/>
          <a:stretch>
            <a:fillRect/>
          </a:stretch>
        </p:blipFill>
        <p:spPr>
          <a:xfrm>
            <a:off x="7956551" y="0"/>
            <a:ext cx="1187450" cy="533400"/>
          </a:xfrm>
          <a:prstGeom prst="rect">
            <a:avLst/>
          </a:prstGeom>
        </p:spPr>
      </p:pic>
      <p:sp>
        <p:nvSpPr>
          <p:cNvPr id="7" name="TextBox 6"/>
          <p:cNvSpPr txBox="1"/>
          <p:nvPr/>
        </p:nvSpPr>
        <p:spPr>
          <a:xfrm>
            <a:off x="468573" y="914400"/>
            <a:ext cx="8305800" cy="3508653"/>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PORT HANDLING EQUIPMENT</a:t>
            </a:r>
          </a:p>
          <a:p>
            <a:pPr algn="ctr"/>
            <a:endParaRPr lang="en-US" sz="2400" dirty="0" smtClean="0">
              <a:latin typeface="Comic Sans MS" pitchFamily="66" charset="0"/>
            </a:endParaRP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BARGE UNLOADER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CONTAINER HANDLING CRANE</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BULK HANDLING CRANE</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SHIPYARD CRANE</a:t>
            </a:r>
          </a:p>
          <a:p>
            <a:pPr marL="285750" indent="-285750">
              <a:buFont typeface="Arial" pitchFamily="34" charset="0"/>
              <a:buChar char="•"/>
            </a:pPr>
            <a:endParaRPr lang="en-US" sz="2400" b="1" dirty="0">
              <a:solidFill>
                <a:srgbClr val="0033CC"/>
              </a:solidFill>
              <a:latin typeface="Comic Sans MS" pitchFamily="66" charset="0"/>
            </a:endParaRPr>
          </a:p>
        </p:txBody>
      </p:sp>
      <p:sp>
        <p:nvSpPr>
          <p:cNvPr id="2" name="TextBox 1"/>
          <p:cNvSpPr txBox="1"/>
          <p:nvPr/>
        </p:nvSpPr>
        <p:spPr>
          <a:xfrm>
            <a:off x="6096000" y="6248400"/>
            <a:ext cx="2906973"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In Association with MBE </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8658399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2117" y="304800"/>
            <a:ext cx="4951998"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PORT HANDLING EQUIPMENT</a:t>
            </a:r>
          </a:p>
        </p:txBody>
      </p:sp>
      <p:sp>
        <p:nvSpPr>
          <p:cNvPr id="5" name="Rectangle 4"/>
          <p:cNvSpPr/>
          <p:nvPr/>
        </p:nvSpPr>
        <p:spPr>
          <a:xfrm>
            <a:off x="228600" y="797298"/>
            <a:ext cx="2342308" cy="369332"/>
          </a:xfrm>
          <a:prstGeom prst="rect">
            <a:avLst/>
          </a:prstGeom>
        </p:spPr>
        <p:txBody>
          <a:bodyPr wrap="none">
            <a:spAutoFit/>
          </a:bodyPr>
          <a:lstStyle/>
          <a:p>
            <a:r>
              <a:rPr lang="en-US" b="1" dirty="0">
                <a:solidFill>
                  <a:srgbClr val="0033CC"/>
                </a:solidFill>
                <a:latin typeface="Comic Sans MS" pitchFamily="66" charset="0"/>
              </a:rPr>
              <a:t>BARGE UNLOADER</a:t>
            </a:r>
          </a:p>
        </p:txBody>
      </p:sp>
      <p:pic>
        <p:nvPicPr>
          <p:cNvPr id="7" name="Picture 6"/>
          <p:cNvPicPr/>
          <p:nvPr/>
        </p:nvPicPr>
        <p:blipFill>
          <a:blip r:embed="rId2"/>
          <a:stretch>
            <a:fillRect/>
          </a:stretch>
        </p:blipFill>
        <p:spPr>
          <a:xfrm>
            <a:off x="0" y="0"/>
            <a:ext cx="914400" cy="685800"/>
          </a:xfrm>
          <a:prstGeom prst="rect">
            <a:avLst/>
          </a:prstGeom>
        </p:spPr>
      </p:pic>
      <p:pic>
        <p:nvPicPr>
          <p:cNvPr id="8" name="Picture 7"/>
          <p:cNvPicPr/>
          <p:nvPr/>
        </p:nvPicPr>
        <p:blipFill>
          <a:blip r:embed="rId3"/>
          <a:stretch>
            <a:fillRect/>
          </a:stretch>
        </p:blipFill>
        <p:spPr>
          <a:xfrm>
            <a:off x="7956551" y="0"/>
            <a:ext cx="1187450" cy="533400"/>
          </a:xfrm>
          <a:prstGeom prst="rect">
            <a:avLst/>
          </a:prstGeom>
        </p:spPr>
      </p:pic>
      <p:sp>
        <p:nvSpPr>
          <p:cNvPr id="9" name="Rectangle 8"/>
          <p:cNvSpPr/>
          <p:nvPr/>
        </p:nvSpPr>
        <p:spPr>
          <a:xfrm>
            <a:off x="5190889" y="3250863"/>
            <a:ext cx="3921266" cy="369332"/>
          </a:xfrm>
          <a:prstGeom prst="rect">
            <a:avLst/>
          </a:prstGeom>
        </p:spPr>
        <p:txBody>
          <a:bodyPr wrap="none">
            <a:spAutoFit/>
          </a:bodyPr>
          <a:lstStyle/>
          <a:p>
            <a:r>
              <a:rPr lang="en-US" b="1" dirty="0">
                <a:solidFill>
                  <a:srgbClr val="0033CC"/>
                </a:solidFill>
                <a:latin typeface="Comic Sans MS" pitchFamily="66" charset="0"/>
              </a:rPr>
              <a:t>CONTAINER HANDLING CRANE</a:t>
            </a:r>
          </a:p>
        </p:txBody>
      </p:sp>
      <p:sp>
        <p:nvSpPr>
          <p:cNvPr id="11" name="Rectangle 10"/>
          <p:cNvSpPr/>
          <p:nvPr/>
        </p:nvSpPr>
        <p:spPr>
          <a:xfrm>
            <a:off x="4303643" y="1193926"/>
            <a:ext cx="4808512" cy="523220"/>
          </a:xfrm>
          <a:prstGeom prst="rect">
            <a:avLst/>
          </a:prstGeom>
        </p:spPr>
        <p:txBody>
          <a:bodyPr wrap="square">
            <a:spAutoFit/>
          </a:bodyPr>
          <a:lstStyle/>
          <a:p>
            <a:r>
              <a:rPr lang="en-US" sz="1400" b="1" dirty="0" smtClean="0">
                <a:solidFill>
                  <a:srgbClr val="0033CC"/>
                </a:solidFill>
                <a:latin typeface="Comic Sans MS" pitchFamily="66" charset="0"/>
              </a:rPr>
              <a:t>SUPPLIED TO MURMUGOA PORT TRUST </a:t>
            </a:r>
          </a:p>
          <a:p>
            <a:pPr marL="285750" indent="-285750">
              <a:buFont typeface="Arial" panose="020B0604020202020204" pitchFamily="34" charset="0"/>
              <a:buChar char="•"/>
            </a:pPr>
            <a:r>
              <a:rPr lang="en-US" sz="1400" b="1" dirty="0" smtClean="0">
                <a:solidFill>
                  <a:srgbClr val="0033CC"/>
                </a:solidFill>
                <a:latin typeface="Comic Sans MS" pitchFamily="66" charset="0"/>
              </a:rPr>
              <a:t>CAPACITY </a:t>
            </a:r>
            <a:r>
              <a:rPr lang="en-US" sz="1400" b="1" dirty="0">
                <a:solidFill>
                  <a:srgbClr val="0033CC"/>
                </a:solidFill>
                <a:latin typeface="Comic Sans MS" pitchFamily="66" charset="0"/>
              </a:rPr>
              <a:t>750 </a:t>
            </a:r>
            <a:r>
              <a:rPr lang="en-US" sz="1400" b="1" dirty="0" err="1" smtClean="0">
                <a:solidFill>
                  <a:srgbClr val="0033CC"/>
                </a:solidFill>
                <a:latin typeface="Comic Sans MS" pitchFamily="66" charset="0"/>
              </a:rPr>
              <a:t>tph</a:t>
            </a:r>
            <a:endParaRPr lang="en-US" sz="1400" b="1" dirty="0">
              <a:solidFill>
                <a:srgbClr val="0033CC"/>
              </a:solidFill>
              <a:latin typeface="Comic Sans MS" pitchFamily="66" charset="0"/>
            </a:endParaRPr>
          </a:p>
        </p:txBody>
      </p:sp>
      <p:sp>
        <p:nvSpPr>
          <p:cNvPr id="12" name="Rectangle 11"/>
          <p:cNvSpPr/>
          <p:nvPr/>
        </p:nvSpPr>
        <p:spPr>
          <a:xfrm>
            <a:off x="457200" y="5943600"/>
            <a:ext cx="3617321" cy="738664"/>
          </a:xfrm>
          <a:prstGeom prst="rect">
            <a:avLst/>
          </a:prstGeom>
        </p:spPr>
        <p:txBody>
          <a:bodyPr wrap="square">
            <a:spAutoFit/>
          </a:bodyPr>
          <a:lstStyle/>
          <a:p>
            <a:pPr marL="285750" indent="-285750" algn="r">
              <a:buFont typeface="Arial" pitchFamily="34" charset="0"/>
              <a:buChar char="•"/>
            </a:pPr>
            <a:r>
              <a:rPr lang="en-US" sz="1400" b="1" dirty="0" smtClean="0">
                <a:solidFill>
                  <a:srgbClr val="0033CC"/>
                </a:solidFill>
                <a:latin typeface="Comic Sans MS" pitchFamily="66" charset="0"/>
              </a:rPr>
              <a:t>SHIP TO SHORE CRANES</a:t>
            </a:r>
          </a:p>
          <a:p>
            <a:pPr marL="285750" indent="-285750" algn="r">
              <a:buFont typeface="Arial" pitchFamily="34" charset="0"/>
              <a:buChar char="•"/>
            </a:pPr>
            <a:r>
              <a:rPr lang="en-US" sz="1400" b="1" dirty="0" smtClean="0">
                <a:solidFill>
                  <a:srgbClr val="0033CC"/>
                </a:solidFill>
                <a:latin typeface="Comic Sans MS" pitchFamily="66" charset="0"/>
              </a:rPr>
              <a:t>RUBBER TYRED GANTRY CRANE</a:t>
            </a:r>
          </a:p>
          <a:p>
            <a:pPr marL="285750" indent="-285750" algn="r">
              <a:buFont typeface="Arial" pitchFamily="34" charset="0"/>
              <a:buChar char="•"/>
            </a:pPr>
            <a:r>
              <a:rPr lang="en-US" sz="1400" b="1" dirty="0" smtClean="0">
                <a:solidFill>
                  <a:srgbClr val="0033CC"/>
                </a:solidFill>
                <a:latin typeface="Comic Sans MS" pitchFamily="66" charset="0"/>
              </a:rPr>
              <a:t>RAIL MOUNTED GANTRY CRANE</a:t>
            </a:r>
            <a:endParaRPr lang="en-US" sz="1400" b="1" dirty="0">
              <a:solidFill>
                <a:srgbClr val="0033CC"/>
              </a:solidFill>
              <a:latin typeface="Comic Sans MS" pitchFamily="66" charset="0"/>
            </a:endParaRPr>
          </a:p>
        </p:txBody>
      </p:sp>
      <p:pic>
        <p:nvPicPr>
          <p:cNvPr id="122882"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8000"/>
                    </a14:imgEffect>
                  </a14:imgLayer>
                </a14:imgProps>
              </a:ext>
              <a:ext uri="{28A0092B-C50C-407E-A947-70E740481C1C}">
                <a14:useLocalDpi xmlns:a14="http://schemas.microsoft.com/office/drawing/2010/main" val="0"/>
              </a:ext>
            </a:extLst>
          </a:blip>
          <a:srcRect/>
          <a:stretch>
            <a:fillRect/>
          </a:stretch>
        </p:blipFill>
        <p:spPr bwMode="auto">
          <a:xfrm>
            <a:off x="4182968" y="3666628"/>
            <a:ext cx="4929187" cy="31765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58" name="Picture 2" descr="G:\MSEL EQUIPMENT PIX\better pic\pic -nr\barge unloa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 y="1166630"/>
            <a:ext cx="4232848" cy="2795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322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Documents and Settings\mukulesh.5786\Desktop\photo 16.04.12\GOA LLTT 1\P1000702.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6000"/>
                    </a14:imgEffect>
                  </a14:imgLayer>
                </a14:imgProps>
              </a:ext>
              <a:ext uri="{28A0092B-C50C-407E-A947-70E740481C1C}">
                <a14:useLocalDpi xmlns:a14="http://schemas.microsoft.com/office/drawing/2010/main" val="0"/>
              </a:ext>
            </a:extLst>
          </a:blip>
          <a:srcRect/>
          <a:stretch>
            <a:fillRect/>
          </a:stretch>
        </p:blipFill>
        <p:spPr bwMode="auto">
          <a:xfrm>
            <a:off x="213814" y="990600"/>
            <a:ext cx="4304732" cy="42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469957474"/>
              </p:ext>
            </p:extLst>
          </p:nvPr>
        </p:nvGraphicFramePr>
        <p:xfrm>
          <a:off x="2305902" y="5334000"/>
          <a:ext cx="4038600" cy="1423700"/>
        </p:xfrm>
        <a:graphic>
          <a:graphicData uri="http://schemas.openxmlformats.org/drawingml/2006/table">
            <a:tbl>
              <a:tblPr firstRow="1" bandRow="1">
                <a:tableStyleId>{5DA37D80-6434-44D0-A028-1B22A696006F}</a:tableStyleId>
              </a:tblPr>
              <a:tblGrid>
                <a:gridCol w="2590800"/>
                <a:gridCol w="1447800"/>
              </a:tblGrid>
              <a:tr h="317266">
                <a:tc>
                  <a:txBody>
                    <a:bodyPr/>
                    <a:lstStyle/>
                    <a:p>
                      <a:pPr marL="0" indent="0"/>
                      <a:r>
                        <a:rPr lang="en-US" sz="1400" b="1" dirty="0" smtClean="0">
                          <a:solidFill>
                            <a:srgbClr val="0000FF"/>
                          </a:solidFill>
                          <a:latin typeface="Comic Sans MS" pitchFamily="66" charset="0"/>
                        </a:rPr>
                        <a:t>CAPACITY</a:t>
                      </a:r>
                      <a:endParaRPr lang="en-US" sz="1400" b="1" dirty="0">
                        <a:solidFill>
                          <a:srgbClr val="0000FF"/>
                        </a:solidFill>
                        <a:latin typeface="Comic Sans MS" pitchFamily="66" charset="0"/>
                      </a:endParaRP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baseline="0" dirty="0" smtClean="0">
                          <a:solidFill>
                            <a:srgbClr val="0000FF"/>
                          </a:solidFill>
                          <a:latin typeface="Comic Sans MS" pitchFamily="66" charset="0"/>
                        </a:rPr>
                        <a:t>45 t</a:t>
                      </a:r>
                      <a:endParaRPr lang="en-US" sz="1400" b="1" kern="1200" baseline="0" dirty="0" smtClean="0">
                        <a:solidFill>
                          <a:srgbClr val="0000FF"/>
                        </a:solidFill>
                        <a:latin typeface="Comic Sans MS" pitchFamily="66" charset="0"/>
                        <a:ea typeface="+mn-ea"/>
                        <a:cs typeface="+mn-cs"/>
                      </a:endParaRPr>
                    </a:p>
                  </a:txBody>
                  <a:tcPr marT="45698" marB="45698"/>
                </a:tc>
              </a:tr>
              <a:tr h="290742">
                <a:tc>
                  <a:txBody>
                    <a:bodyPr/>
                    <a:lstStyle/>
                    <a:p>
                      <a:r>
                        <a:rPr lang="en-US" sz="1400" b="1" kern="1200" dirty="0" smtClean="0">
                          <a:solidFill>
                            <a:srgbClr val="0000FF"/>
                          </a:solidFill>
                          <a:latin typeface="Comic Sans MS" pitchFamily="66" charset="0"/>
                        </a:rPr>
                        <a:t>TRACK GAUGE</a:t>
                      </a:r>
                      <a:endParaRPr lang="en-US" sz="1400" b="1" kern="1200" dirty="0">
                        <a:solidFill>
                          <a:srgbClr val="0000FF"/>
                        </a:solidFill>
                        <a:latin typeface="Comic Sans MS" pitchFamily="66" charset="0"/>
                        <a:ea typeface="+mn-ea"/>
                        <a:cs typeface="+mn-cs"/>
                      </a:endParaRP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itchFamily="66" charset="0"/>
                        </a:rPr>
                        <a:t>8000 mm</a:t>
                      </a:r>
                      <a:endParaRPr lang="en-US" sz="1400" b="1" kern="1200" dirty="0" smtClean="0">
                        <a:solidFill>
                          <a:srgbClr val="0000FF"/>
                        </a:solidFill>
                        <a:latin typeface="Comic Sans MS" pitchFamily="66" charset="0"/>
                        <a:ea typeface="+mn-ea"/>
                        <a:cs typeface="+mn-cs"/>
                      </a:endParaRPr>
                    </a:p>
                  </a:txBody>
                  <a:tcPr marT="45698" marB="45698"/>
                </a:tc>
              </a:tr>
              <a:tr h="365575">
                <a:tc>
                  <a:txBody>
                    <a:bodyPr/>
                    <a:lstStyle/>
                    <a:p>
                      <a:r>
                        <a:rPr lang="en-US" sz="1400" b="1" kern="1200" dirty="0" smtClean="0">
                          <a:solidFill>
                            <a:srgbClr val="0000FF"/>
                          </a:solidFill>
                          <a:latin typeface="Comic Sans MS" pitchFamily="66" charset="0"/>
                        </a:rPr>
                        <a:t>RADIUS </a:t>
                      </a:r>
                      <a:endParaRPr lang="en-US" sz="1400" b="1" kern="1200" dirty="0">
                        <a:solidFill>
                          <a:srgbClr val="0000FF"/>
                        </a:solidFill>
                        <a:latin typeface="Comic Sans MS" pitchFamily="66" charset="0"/>
                        <a:ea typeface="+mn-ea"/>
                        <a:cs typeface="+mn-cs"/>
                      </a:endParaRP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itchFamily="66" charset="0"/>
                        </a:rPr>
                        <a:t>35000 mm</a:t>
                      </a:r>
                      <a:endParaRPr lang="en-US" sz="1400" b="1" kern="1200" dirty="0" smtClean="0">
                        <a:solidFill>
                          <a:srgbClr val="0000FF"/>
                        </a:solidFill>
                        <a:latin typeface="Comic Sans MS" pitchFamily="66" charset="0"/>
                        <a:ea typeface="+mn-ea"/>
                        <a:cs typeface="+mn-cs"/>
                      </a:endParaRPr>
                    </a:p>
                  </a:txBody>
                  <a:tcPr marT="45698" marB="45698"/>
                </a:tc>
              </a:tr>
              <a:tr h="436103">
                <a:tc>
                  <a:txBody>
                    <a:bodyPr/>
                    <a:lstStyle/>
                    <a:p>
                      <a:r>
                        <a:rPr lang="en-US" sz="1400" b="1" kern="1200" dirty="0" smtClean="0">
                          <a:solidFill>
                            <a:srgbClr val="0000FF"/>
                          </a:solidFill>
                          <a:latin typeface="Comic Sans MS" pitchFamily="66" charset="0"/>
                        </a:rPr>
                        <a:t>MAX. HEIGHT OF</a:t>
                      </a:r>
                      <a:r>
                        <a:rPr lang="en-US" sz="1400" b="1" kern="1200" baseline="0" dirty="0" smtClean="0">
                          <a:solidFill>
                            <a:srgbClr val="0000FF"/>
                          </a:solidFill>
                          <a:latin typeface="Comic Sans MS" pitchFamily="66" charset="0"/>
                        </a:rPr>
                        <a:t> LIFT</a:t>
                      </a:r>
                      <a:endParaRPr lang="en-US" sz="1400" b="1" kern="1200" dirty="0">
                        <a:solidFill>
                          <a:srgbClr val="0000FF"/>
                        </a:solidFill>
                        <a:latin typeface="Comic Sans MS" pitchFamily="66" charset="0"/>
                        <a:ea typeface="+mn-ea"/>
                        <a:cs typeface="+mn-cs"/>
                      </a:endParaRP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itchFamily="66" charset="0"/>
                        </a:rPr>
                        <a:t>50000 mm</a:t>
                      </a:r>
                      <a:endParaRPr lang="en-US" sz="1400" b="1" kern="1200" dirty="0" smtClean="0">
                        <a:solidFill>
                          <a:srgbClr val="0000FF"/>
                        </a:solidFill>
                        <a:latin typeface="Comic Sans MS" pitchFamily="66" charset="0"/>
                        <a:ea typeface="+mn-ea"/>
                        <a:cs typeface="+mn-cs"/>
                      </a:endParaRPr>
                    </a:p>
                  </a:txBody>
                  <a:tcPr marT="45698" marB="45698"/>
                </a:tc>
              </a:tr>
            </a:tbl>
          </a:graphicData>
        </a:graphic>
      </p:graphicFrame>
      <p:pic>
        <p:nvPicPr>
          <p:cNvPr id="6" name="Picture 17" descr="C:\Users\atalanta.5625\AppData\Local\Microsoft\Windows\Temporary Internet Files\Content.Outlook\HNP5OGOZ\1006201219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939" y="990600"/>
            <a:ext cx="4254500" cy="42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p:nvPr/>
        </p:nvPicPr>
        <p:blipFill>
          <a:blip r:embed="rId5"/>
          <a:stretch>
            <a:fillRect/>
          </a:stretch>
        </p:blipFill>
        <p:spPr>
          <a:xfrm>
            <a:off x="0" y="0"/>
            <a:ext cx="914400" cy="685800"/>
          </a:xfrm>
          <a:prstGeom prst="rect">
            <a:avLst/>
          </a:prstGeom>
        </p:spPr>
      </p:pic>
      <p:pic>
        <p:nvPicPr>
          <p:cNvPr id="14" name="Picture 13"/>
          <p:cNvPicPr/>
          <p:nvPr/>
        </p:nvPicPr>
        <p:blipFill>
          <a:blip r:embed="rId6"/>
          <a:stretch>
            <a:fillRect/>
          </a:stretch>
        </p:blipFill>
        <p:spPr>
          <a:xfrm>
            <a:off x="7956551" y="0"/>
            <a:ext cx="1187450" cy="533400"/>
          </a:xfrm>
          <a:prstGeom prst="rect">
            <a:avLst/>
          </a:prstGeom>
        </p:spPr>
      </p:pic>
      <p:sp>
        <p:nvSpPr>
          <p:cNvPr id="15" name="Rectangle 14"/>
          <p:cNvSpPr/>
          <p:nvPr/>
        </p:nvSpPr>
        <p:spPr>
          <a:xfrm>
            <a:off x="2042547" y="112067"/>
            <a:ext cx="4951998"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PORT HANDLING EQUIPMENT</a:t>
            </a:r>
          </a:p>
        </p:txBody>
      </p:sp>
      <p:sp>
        <p:nvSpPr>
          <p:cNvPr id="8" name="Rectangle 7"/>
          <p:cNvSpPr/>
          <p:nvPr/>
        </p:nvSpPr>
        <p:spPr>
          <a:xfrm>
            <a:off x="2899906" y="514350"/>
            <a:ext cx="3055645" cy="369332"/>
          </a:xfrm>
          <a:prstGeom prst="rect">
            <a:avLst/>
          </a:prstGeom>
        </p:spPr>
        <p:txBody>
          <a:bodyPr wrap="none">
            <a:spAutoFit/>
          </a:bodyPr>
          <a:lstStyle/>
          <a:p>
            <a:r>
              <a:rPr lang="en-US" b="1" dirty="0">
                <a:solidFill>
                  <a:srgbClr val="0033CC"/>
                </a:solidFill>
                <a:latin typeface="Comic Sans MS" pitchFamily="66" charset="0"/>
              </a:rPr>
              <a:t>BULK HANDLING CRANE</a:t>
            </a:r>
          </a:p>
        </p:txBody>
      </p:sp>
      <p:pic>
        <p:nvPicPr>
          <p:cNvPr id="123906" name="Picture 2" descr="G:\MSEL EQUIPMENT PIX\better pic\website front pg\further selected byNR &amp; ABD\8. port handling equipment\8.ELL Cran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990600"/>
            <a:ext cx="2819399" cy="18186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130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914400" y="1291714"/>
            <a:ext cx="7374039" cy="3956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257816688"/>
              </p:ext>
            </p:extLst>
          </p:nvPr>
        </p:nvGraphicFramePr>
        <p:xfrm>
          <a:off x="2590800" y="5727448"/>
          <a:ext cx="3581400" cy="914418"/>
        </p:xfrm>
        <a:graphic>
          <a:graphicData uri="http://schemas.openxmlformats.org/drawingml/2006/table">
            <a:tbl>
              <a:tblPr firstRow="1" bandRow="1">
                <a:tableStyleId>{5DA37D80-6434-44D0-A028-1B22A696006F}</a:tableStyleId>
              </a:tblPr>
              <a:tblGrid>
                <a:gridCol w="2057400"/>
                <a:gridCol w="1524000"/>
              </a:tblGrid>
              <a:tr h="248615">
                <a:tc>
                  <a:txBody>
                    <a:bodyPr/>
                    <a:lstStyle/>
                    <a:p>
                      <a:pPr marL="0" indent="0"/>
                      <a:r>
                        <a:rPr lang="en-US" sz="1400" b="1" dirty="0" smtClean="0">
                          <a:solidFill>
                            <a:srgbClr val="0000FF"/>
                          </a:solidFill>
                          <a:latin typeface="Comic Sans MS" pitchFamily="66" charset="0"/>
                        </a:rPr>
                        <a:t>CAPACITY</a:t>
                      </a:r>
                      <a:endParaRPr lang="en-US" sz="1400" b="1" dirty="0">
                        <a:solidFill>
                          <a:srgbClr val="0000FF"/>
                        </a:solidFill>
                        <a:latin typeface="Comic Sans MS" pitchFamily="66" charset="0"/>
                      </a:endParaRPr>
                    </a:p>
                  </a:txBody>
                  <a:tcPr marT="45723" marB="4572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rgbClr val="0000FF"/>
                          </a:solidFill>
                          <a:latin typeface="Comic Sans MS" pitchFamily="66" charset="0"/>
                        </a:rPr>
                        <a:t>300 t</a:t>
                      </a:r>
                      <a:endParaRPr lang="en-US" sz="1400" b="1" kern="1200" baseline="0" dirty="0" smtClean="0">
                        <a:solidFill>
                          <a:srgbClr val="0000FF"/>
                        </a:solidFill>
                        <a:latin typeface="Comic Sans MS" pitchFamily="66" charset="0"/>
                        <a:ea typeface="+mn-ea"/>
                        <a:cs typeface="+mn-cs"/>
                      </a:endParaRPr>
                    </a:p>
                  </a:txBody>
                  <a:tcPr marT="45723" marB="45723"/>
                </a:tc>
              </a:tr>
              <a:tr h="232041">
                <a:tc>
                  <a:txBody>
                    <a:bodyPr/>
                    <a:lstStyle/>
                    <a:p>
                      <a:r>
                        <a:rPr lang="en-US" sz="1400" b="1" kern="1200" dirty="0" smtClean="0">
                          <a:solidFill>
                            <a:srgbClr val="0000FF"/>
                          </a:solidFill>
                          <a:latin typeface="Comic Sans MS" pitchFamily="66" charset="0"/>
                        </a:rPr>
                        <a:t>SPAN</a:t>
                      </a:r>
                      <a:endParaRPr lang="en-US" sz="1400" b="1" kern="1200" dirty="0">
                        <a:solidFill>
                          <a:srgbClr val="0000FF"/>
                        </a:solidFill>
                        <a:latin typeface="Comic Sans MS" pitchFamily="66" charset="0"/>
                        <a:ea typeface="+mn-ea"/>
                        <a:cs typeface="+mn-cs"/>
                      </a:endParaRPr>
                    </a:p>
                  </a:txBody>
                  <a:tcPr marT="45723" marB="4572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itchFamily="66" charset="0"/>
                        </a:rPr>
                        <a:t>138000 mm</a:t>
                      </a:r>
                      <a:endParaRPr lang="en-US" sz="1400" b="1" kern="1200" dirty="0" smtClean="0">
                        <a:solidFill>
                          <a:srgbClr val="0000FF"/>
                        </a:solidFill>
                        <a:latin typeface="Comic Sans MS" pitchFamily="66" charset="0"/>
                        <a:ea typeface="+mn-ea"/>
                        <a:cs typeface="+mn-cs"/>
                      </a:endParaRPr>
                    </a:p>
                  </a:txBody>
                  <a:tcPr marT="45723" marB="45723"/>
                </a:tc>
              </a:tr>
              <a:tr h="232041">
                <a:tc>
                  <a:txBody>
                    <a:bodyPr/>
                    <a:lstStyle/>
                    <a:p>
                      <a:r>
                        <a:rPr lang="en-US" sz="1400" b="1" kern="1200" dirty="0" smtClean="0">
                          <a:solidFill>
                            <a:srgbClr val="0000FF"/>
                          </a:solidFill>
                          <a:latin typeface="Comic Sans MS" pitchFamily="66" charset="0"/>
                        </a:rPr>
                        <a:t>HEIGHT OF</a:t>
                      </a:r>
                      <a:r>
                        <a:rPr lang="en-US" sz="1400" b="1" kern="1200" baseline="0" dirty="0" smtClean="0">
                          <a:solidFill>
                            <a:srgbClr val="0000FF"/>
                          </a:solidFill>
                          <a:latin typeface="Comic Sans MS" pitchFamily="66" charset="0"/>
                        </a:rPr>
                        <a:t> LIFT</a:t>
                      </a:r>
                      <a:endParaRPr lang="en-US" sz="1400" b="1" kern="1200" dirty="0">
                        <a:solidFill>
                          <a:srgbClr val="0000FF"/>
                        </a:solidFill>
                        <a:latin typeface="Comic Sans MS" pitchFamily="66" charset="0"/>
                        <a:ea typeface="+mn-ea"/>
                        <a:cs typeface="+mn-cs"/>
                      </a:endParaRPr>
                    </a:p>
                  </a:txBody>
                  <a:tcPr marT="45723" marB="4572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itchFamily="66" charset="0"/>
                        </a:rPr>
                        <a:t>65000 mm</a:t>
                      </a:r>
                      <a:endParaRPr lang="en-US" sz="1400" b="1" kern="1200" dirty="0" smtClean="0">
                        <a:solidFill>
                          <a:srgbClr val="0000FF"/>
                        </a:solidFill>
                        <a:latin typeface="Comic Sans MS" pitchFamily="66" charset="0"/>
                        <a:ea typeface="+mn-ea"/>
                        <a:cs typeface="+mn-cs"/>
                      </a:endParaRPr>
                    </a:p>
                  </a:txBody>
                  <a:tcPr marT="45723" marB="45723"/>
                </a:tc>
              </a:tr>
            </a:tbl>
          </a:graphicData>
        </a:graphic>
      </p:graphicFrame>
      <p:sp>
        <p:nvSpPr>
          <p:cNvPr id="6" name="Rectangle 5"/>
          <p:cNvSpPr/>
          <p:nvPr/>
        </p:nvSpPr>
        <p:spPr>
          <a:xfrm>
            <a:off x="283728" y="5401505"/>
            <a:ext cx="9144000" cy="307777"/>
          </a:xfrm>
          <a:prstGeom prst="rect">
            <a:avLst/>
          </a:prstGeom>
        </p:spPr>
        <p:txBody>
          <a:bodyPr wrap="square">
            <a:spAutoFit/>
          </a:bodyPr>
          <a:lstStyle/>
          <a:p>
            <a:pPr algn="ctr"/>
            <a:r>
              <a:rPr lang="en-US" sz="1400" b="1" dirty="0" smtClean="0">
                <a:solidFill>
                  <a:srgbClr val="0033CC"/>
                </a:solidFill>
                <a:latin typeface="Comic Sans MS" pitchFamily="66" charset="0"/>
              </a:rPr>
              <a:t>BIGGEST </a:t>
            </a:r>
            <a:r>
              <a:rPr lang="en-US" sz="1400" b="1" dirty="0">
                <a:solidFill>
                  <a:srgbClr val="0033CC"/>
                </a:solidFill>
                <a:latin typeface="Comic Sans MS" pitchFamily="66" charset="0"/>
              </a:rPr>
              <a:t>GOLIATH CRANE </a:t>
            </a:r>
            <a:r>
              <a:rPr lang="en-US" sz="1400" b="1" dirty="0" smtClean="0">
                <a:solidFill>
                  <a:srgbClr val="0033CC"/>
                </a:solidFill>
                <a:latin typeface="Comic Sans MS" pitchFamily="66" charset="0"/>
              </a:rPr>
              <a:t>SUPPLIED TO MAZGAON </a:t>
            </a:r>
            <a:r>
              <a:rPr lang="en-US" sz="1400" b="1" dirty="0">
                <a:solidFill>
                  <a:srgbClr val="0033CC"/>
                </a:solidFill>
                <a:latin typeface="Comic Sans MS" pitchFamily="66" charset="0"/>
              </a:rPr>
              <a:t>DOCK </a:t>
            </a:r>
            <a:r>
              <a:rPr lang="en-US" sz="1400" b="1" dirty="0" smtClean="0">
                <a:solidFill>
                  <a:srgbClr val="0033CC"/>
                </a:solidFill>
                <a:latin typeface="Comic Sans MS" pitchFamily="66" charset="0"/>
              </a:rPr>
              <a:t>LTD</a:t>
            </a:r>
            <a:endParaRPr lang="en-US" sz="1400" b="1" dirty="0">
              <a:solidFill>
                <a:srgbClr val="0033CC"/>
              </a:solidFill>
              <a:latin typeface="Comic Sans MS" pitchFamily="66" charset="0"/>
            </a:endParaRPr>
          </a:p>
        </p:txBody>
      </p:sp>
      <p:sp>
        <p:nvSpPr>
          <p:cNvPr id="7" name="Rectangle 6"/>
          <p:cNvSpPr/>
          <p:nvPr/>
        </p:nvSpPr>
        <p:spPr>
          <a:xfrm>
            <a:off x="2125420" y="112067"/>
            <a:ext cx="4951998"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PORT HANDLING 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8" name="Rectangle 7"/>
          <p:cNvSpPr/>
          <p:nvPr/>
        </p:nvSpPr>
        <p:spPr>
          <a:xfrm>
            <a:off x="2011840" y="645383"/>
            <a:ext cx="5687776" cy="646331"/>
          </a:xfrm>
          <a:prstGeom prst="rect">
            <a:avLst/>
          </a:prstGeom>
        </p:spPr>
        <p:txBody>
          <a:bodyPr wrap="none">
            <a:spAutoFit/>
          </a:bodyPr>
          <a:lstStyle/>
          <a:p>
            <a:r>
              <a:rPr lang="en-US" b="1" dirty="0">
                <a:solidFill>
                  <a:srgbClr val="0033CC"/>
                </a:solidFill>
                <a:latin typeface="Comic Sans MS" pitchFamily="66" charset="0"/>
              </a:rPr>
              <a:t>SHIPYARD </a:t>
            </a:r>
            <a:r>
              <a:rPr lang="en-US" b="1" dirty="0" smtClean="0">
                <a:solidFill>
                  <a:srgbClr val="0033CC"/>
                </a:solidFill>
                <a:latin typeface="Comic Sans MS" pitchFamily="66" charset="0"/>
              </a:rPr>
              <a:t>CRANE - GOLIATH </a:t>
            </a:r>
            <a:r>
              <a:rPr lang="en-US" b="1" dirty="0">
                <a:solidFill>
                  <a:srgbClr val="0033CC"/>
                </a:solidFill>
                <a:latin typeface="Comic Sans MS" pitchFamily="66" charset="0"/>
              </a:rPr>
              <a:t>GANTRY CRANE</a:t>
            </a:r>
          </a:p>
          <a:p>
            <a:endParaRPr lang="en-US" b="1" dirty="0">
              <a:solidFill>
                <a:srgbClr val="0033CC"/>
              </a:solidFill>
              <a:latin typeface="Comic Sans MS" pitchFamily="66" charset="0"/>
            </a:endParaRPr>
          </a:p>
        </p:txBody>
      </p:sp>
      <p:pic>
        <p:nvPicPr>
          <p:cNvPr id="9" name="Picture 8"/>
          <p:cNvPicPr/>
          <p:nvPr/>
        </p:nvPicPr>
        <p:blipFill>
          <a:blip r:embed="rId4"/>
          <a:stretch>
            <a:fillRect/>
          </a:stretch>
        </p:blipFill>
        <p:spPr>
          <a:xfrm>
            <a:off x="0" y="0"/>
            <a:ext cx="914400" cy="685800"/>
          </a:xfrm>
          <a:prstGeom prst="rect">
            <a:avLst/>
          </a:prstGeom>
        </p:spPr>
      </p:pic>
      <p:pic>
        <p:nvPicPr>
          <p:cNvPr id="10" name="Picture 9"/>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40710490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88" y="762000"/>
            <a:ext cx="6629400" cy="2677656"/>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OPENCAST MINING EQUIPMENT</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BUCKET WHEEL EXCAVATOR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CRAWLER MOUNTED SPREADER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SHIFTABLE CONVEYOR</a:t>
            </a:r>
          </a:p>
          <a:p>
            <a:r>
              <a:rPr lang="en-US" dirty="0"/>
              <a:t>             </a:t>
            </a:r>
          </a:p>
        </p:txBody>
      </p:sp>
      <p:sp>
        <p:nvSpPr>
          <p:cNvPr id="3" name="TextBox 2"/>
          <p:cNvSpPr txBox="1"/>
          <p:nvPr/>
        </p:nvSpPr>
        <p:spPr>
          <a:xfrm>
            <a:off x="6096000" y="6085046"/>
            <a:ext cx="2906973"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In Association with MBE </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8534080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4294967295"/>
          </p:nvPr>
        </p:nvPicPr>
        <p:blipFill>
          <a:blip r:embed="rId2" cstate="print">
            <a:extLst>
              <a:ext uri="{BEBA8EAE-BF5A-486C-A8C5-ECC9F3942E4B}">
                <a14:imgProps xmlns:a14="http://schemas.microsoft.com/office/drawing/2010/main">
                  <a14:imgLayer r:embed="rId3">
                    <a14:imgEffect>
                      <a14:sharpenSoften amount="20000"/>
                    </a14:imgEffect>
                    <a14:imgEffect>
                      <a14:brightnessContrast bright="14000" contrast="10000"/>
                    </a14:imgEffect>
                  </a14:imgLayer>
                </a14:imgProps>
              </a:ext>
            </a:extLst>
          </a:blip>
          <a:srcRect/>
          <a:stretch>
            <a:fillRect/>
          </a:stretch>
        </p:blipFill>
        <p:spPr bwMode="auto">
          <a:xfrm>
            <a:off x="228600" y="3847824"/>
            <a:ext cx="4304646" cy="278223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708174" y="104001"/>
            <a:ext cx="541366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OPENCAST MINING EQUIPMENT</a:t>
            </a:r>
          </a:p>
        </p:txBody>
      </p:sp>
      <p:sp>
        <p:nvSpPr>
          <p:cNvPr id="10" name="Rectangle 9"/>
          <p:cNvSpPr/>
          <p:nvPr/>
        </p:nvSpPr>
        <p:spPr>
          <a:xfrm>
            <a:off x="2753752" y="565666"/>
            <a:ext cx="3558988" cy="369332"/>
          </a:xfrm>
          <a:prstGeom prst="rect">
            <a:avLst/>
          </a:prstGeom>
        </p:spPr>
        <p:txBody>
          <a:bodyPr wrap="non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BUCKET WHEEL EXCAVATOR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
        <p:nvSpPr>
          <p:cNvPr id="3" name="Rectangle 2"/>
          <p:cNvSpPr/>
          <p:nvPr/>
        </p:nvSpPr>
        <p:spPr>
          <a:xfrm>
            <a:off x="4952999" y="1386105"/>
            <a:ext cx="3429001" cy="1384995"/>
          </a:xfrm>
          <a:prstGeom prst="rect">
            <a:avLst/>
          </a:prstGeom>
        </p:spPr>
        <p:txBody>
          <a:bodyPr wrap="square">
            <a:spAutoFit/>
          </a:bodyPr>
          <a:lstStyle/>
          <a:p>
            <a:pPr algn="just"/>
            <a:r>
              <a:rPr lang="en-US" sz="1400" b="1" dirty="0" smtClean="0">
                <a:solidFill>
                  <a:srgbClr val="0033CC"/>
                </a:solidFill>
                <a:latin typeface="Comic Sans MS" pitchFamily="66" charset="0"/>
                <a:cs typeface="Arial" pitchFamily="34" charset="0"/>
              </a:rPr>
              <a:t>700 </a:t>
            </a:r>
            <a:r>
              <a:rPr lang="en-US" sz="1400" b="1" dirty="0" err="1" smtClean="0">
                <a:solidFill>
                  <a:srgbClr val="0033CC"/>
                </a:solidFill>
                <a:latin typeface="Comic Sans MS" pitchFamily="66" charset="0"/>
                <a:cs typeface="Arial" pitchFamily="34" charset="0"/>
              </a:rPr>
              <a:t>Ltr</a:t>
            </a:r>
            <a:r>
              <a:rPr lang="en-US" sz="1400" b="1" dirty="0" smtClean="0">
                <a:solidFill>
                  <a:srgbClr val="0033CC"/>
                </a:solidFill>
                <a:latin typeface="Comic Sans MS" pitchFamily="66" charset="0"/>
                <a:cs typeface="Arial" pitchFamily="34" charset="0"/>
              </a:rPr>
              <a:t>. BUCKET WHEEL EXCAVATOR OF 1650 TONNE WEIGHT FOR NEYVELI LIGNITE CORPORATION LTD. WITH DESIGN OF M/S POLTEGOR ENGG. CO. LTD., POLAND</a:t>
            </a:r>
            <a:endParaRPr lang="en-IN" sz="1400" b="1" dirty="0">
              <a:solidFill>
                <a:srgbClr val="0033CC"/>
              </a:solidFill>
              <a:latin typeface="Comic Sans MS" pitchFamily="66" charset="0"/>
            </a:endParaRPr>
          </a:p>
        </p:txBody>
      </p:sp>
      <p:pic>
        <p:nvPicPr>
          <p:cNvPr id="13" name="Picture 4"/>
          <p:cNvPicPr>
            <a:picLocks noGrp="1" noChangeAspect="1" noChangeArrowheads="1"/>
          </p:cNvPicPr>
          <p:nvPr>
            <p:ph idx="4294967295"/>
          </p:nvPr>
        </p:nvPicPr>
        <p:blipFill>
          <a:blip r:embed="rId6" cstate="print"/>
          <a:srcRect/>
          <a:stretch>
            <a:fillRect/>
          </a:stretch>
        </p:blipFill>
        <p:spPr bwMode="auto">
          <a:xfrm>
            <a:off x="4648200" y="3847824"/>
            <a:ext cx="4251545" cy="2781576"/>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4786953" y="3540047"/>
            <a:ext cx="4343399" cy="307777"/>
          </a:xfrm>
          <a:prstGeom prst="rect">
            <a:avLst/>
          </a:prstGeom>
        </p:spPr>
        <p:txBody>
          <a:bodyPr wrap="square">
            <a:spAutoFit/>
          </a:bodyPr>
          <a:lstStyle/>
          <a:p>
            <a:r>
              <a:rPr lang="en-US" sz="1400" b="1" dirty="0">
                <a:solidFill>
                  <a:srgbClr val="0033CC"/>
                </a:solidFill>
                <a:latin typeface="Comic Sans MS" pitchFamily="66" charset="0"/>
              </a:rPr>
              <a:t>CRAWLER  FOR BUCKET WHEEL EXCAVATOR</a:t>
            </a:r>
          </a:p>
        </p:txBody>
      </p:sp>
      <p:pic>
        <p:nvPicPr>
          <p:cNvPr id="14" name="Picture 2" descr="photo2"/>
          <p:cNvPicPr>
            <a:picLocks noGrp="1" noChangeAspect="1" noChangeArrowheads="1"/>
          </p:cNvPicPr>
          <p:nvPr>
            <p:ph idx="4294967295"/>
          </p:nvPr>
        </p:nvPicPr>
        <p:blipFill>
          <a:blip r:embed="rId7" cstate="print">
            <a:extLst>
              <a:ext uri="{BEBA8EAE-BF5A-486C-A8C5-ECC9F3942E4B}">
                <a14:imgProps xmlns:a14="http://schemas.microsoft.com/office/drawing/2010/main">
                  <a14:imgLayer r:embed="rId8">
                    <a14:imgEffect>
                      <a14:sharpenSoften amount="29000"/>
                    </a14:imgEffect>
                    <a14:imgEffect>
                      <a14:brightnessContrast bright="-10000" contrast="27000"/>
                    </a14:imgEffect>
                  </a14:imgLayer>
                </a14:imgProps>
              </a:ext>
            </a:extLst>
          </a:blip>
          <a:srcRect/>
          <a:stretch>
            <a:fillRect/>
          </a:stretch>
        </p:blipFill>
        <p:spPr>
          <a:xfrm>
            <a:off x="152400" y="871238"/>
            <a:ext cx="4533181" cy="2943604"/>
          </a:xfrm>
          <a:prstGeom prst="rect">
            <a:avLst/>
          </a:prstGeom>
          <a:ln>
            <a:noFill/>
          </a:ln>
          <a:effectLst>
            <a:softEdge rad="112500"/>
          </a:effectLst>
        </p:spPr>
      </p:pic>
    </p:spTree>
    <p:extLst>
      <p:ext uri="{BB962C8B-B14F-4D97-AF65-F5344CB8AC3E}">
        <p14:creationId xmlns:p14="http://schemas.microsoft.com/office/powerpoint/2010/main" val="13171213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descr="Shiftable Conveyo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7000"/>
                    </a14:imgEffect>
                  </a14:imgLayer>
                </a14:imgProps>
              </a:ext>
              <a:ext uri="{28A0092B-C50C-407E-A947-70E740481C1C}">
                <a14:useLocalDpi xmlns:a14="http://schemas.microsoft.com/office/drawing/2010/main" val="0"/>
              </a:ext>
            </a:extLst>
          </a:blip>
          <a:srcRect/>
          <a:stretch>
            <a:fillRect/>
          </a:stretch>
        </p:blipFill>
        <p:spPr bwMode="auto">
          <a:xfrm>
            <a:off x="119557" y="3921390"/>
            <a:ext cx="4295448" cy="2720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1708174" y="104001"/>
            <a:ext cx="541366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OPENCAST MINING EQUIPMENT</a:t>
            </a:r>
          </a:p>
        </p:txBody>
      </p:sp>
      <p:pic>
        <p:nvPicPr>
          <p:cNvPr id="10" name="Picture 9"/>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sp>
        <p:nvSpPr>
          <p:cNvPr id="12" name="Rectangle 11"/>
          <p:cNvSpPr/>
          <p:nvPr/>
        </p:nvSpPr>
        <p:spPr>
          <a:xfrm>
            <a:off x="4637436" y="914400"/>
            <a:ext cx="3919664" cy="369332"/>
          </a:xfrm>
          <a:prstGeom prst="rect">
            <a:avLst/>
          </a:prstGeom>
        </p:spPr>
        <p:txBody>
          <a:bodyPr wrap="non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CRAWLER MOUNTED SPREADER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3" name="Rectangle 12"/>
          <p:cNvSpPr/>
          <p:nvPr/>
        </p:nvSpPr>
        <p:spPr>
          <a:xfrm>
            <a:off x="4876800" y="3962400"/>
            <a:ext cx="2925801" cy="369332"/>
          </a:xfrm>
          <a:prstGeom prst="rect">
            <a:avLst/>
          </a:prstGeom>
        </p:spPr>
        <p:txBody>
          <a:bodyPr wrap="non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SHIFTABLE CONVEYOR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2" name="Rectangle 1"/>
          <p:cNvSpPr/>
          <p:nvPr/>
        </p:nvSpPr>
        <p:spPr>
          <a:xfrm>
            <a:off x="4876800" y="1524000"/>
            <a:ext cx="3673476" cy="1169551"/>
          </a:xfrm>
          <a:prstGeom prst="rect">
            <a:avLst/>
          </a:prstGeom>
        </p:spPr>
        <p:txBody>
          <a:bodyPr wrap="square">
            <a:spAutoFit/>
          </a:bodyPr>
          <a:lstStyle/>
          <a:p>
            <a:pPr algn="just"/>
            <a:r>
              <a:rPr lang="en-US" sz="1400" b="1" dirty="0" smtClean="0">
                <a:solidFill>
                  <a:srgbClr val="0033CC"/>
                </a:solidFill>
                <a:latin typeface="Comic Sans MS" pitchFamily="66" charset="0"/>
                <a:cs typeface="Arial" pitchFamily="34" charset="0"/>
              </a:rPr>
              <a:t>4420 CUBIC METER/ HOUR SPREADER OF 950 TONNE WEIGHT FOR NEYVELI LIGNITE CORPORATION LTD.  WITH DESIGN FROM M/S POLTEGOR ENGG. CO. LTD., POLAND</a:t>
            </a:r>
            <a:endParaRPr lang="en-US" sz="1400" b="1" dirty="0">
              <a:solidFill>
                <a:srgbClr val="0033CC"/>
              </a:solidFill>
              <a:latin typeface="Comic Sans MS" pitchFamily="66" charset="0"/>
            </a:endParaRPr>
          </a:p>
        </p:txBody>
      </p:sp>
      <p:sp>
        <p:nvSpPr>
          <p:cNvPr id="3" name="Rectangle 2"/>
          <p:cNvSpPr/>
          <p:nvPr/>
        </p:nvSpPr>
        <p:spPr>
          <a:xfrm>
            <a:off x="4876800" y="4572000"/>
            <a:ext cx="3673476" cy="1384995"/>
          </a:xfrm>
          <a:prstGeom prst="rect">
            <a:avLst/>
          </a:prstGeom>
        </p:spPr>
        <p:txBody>
          <a:bodyPr wrap="square">
            <a:spAutoFit/>
          </a:bodyPr>
          <a:lstStyle/>
          <a:p>
            <a:pPr algn="just"/>
            <a:r>
              <a:rPr lang="en-US" sz="1400" b="1" dirty="0" smtClean="0">
                <a:solidFill>
                  <a:srgbClr val="0033CC"/>
                </a:solidFill>
                <a:latin typeface="Comic Sans MS" pitchFamily="66" charset="0"/>
                <a:cs typeface="Arial" pitchFamily="34" charset="0"/>
              </a:rPr>
              <a:t>SHIFTABLE CONVEYOR SYSTEM OF 20,000 TPH (HIGHEST CAPACITY IN THE COUNTRY), 2400 mm WIDE CONVEYOR BELT (WIDEST IN THE COUNTRY) TO NEYVELI LIGNITE CORPORATION</a:t>
            </a:r>
            <a:endParaRPr lang="en-US" sz="1400" b="1" dirty="0">
              <a:solidFill>
                <a:srgbClr val="0033CC"/>
              </a:solidFill>
              <a:latin typeface="Comic Sans MS" pitchFamily="66" charset="0"/>
            </a:endParaRPr>
          </a:p>
        </p:txBody>
      </p:sp>
      <p:pic>
        <p:nvPicPr>
          <p:cNvPr id="14" name="Picture 2" descr="photo1"/>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4000"/>
                    </a14:imgEffect>
                    <a14:imgEffect>
                      <a14:brightnessContrast bright="11000"/>
                    </a14:imgEffect>
                  </a14:imgLayer>
                </a14:imgProps>
              </a:ext>
            </a:extLst>
          </a:blip>
          <a:srcRect/>
          <a:stretch>
            <a:fillRect/>
          </a:stretch>
        </p:blipFill>
        <p:spPr bwMode="auto">
          <a:xfrm>
            <a:off x="89895" y="877608"/>
            <a:ext cx="4370441" cy="3084791"/>
          </a:xfrm>
          <a:prstGeom prst="rect">
            <a:avLst/>
          </a:prstGeom>
          <a:ln>
            <a:noFill/>
          </a:ln>
          <a:effectLst>
            <a:softEdge rad="112500"/>
          </a:effectLst>
        </p:spPr>
      </p:pic>
    </p:spTree>
    <p:extLst>
      <p:ext uri="{BB962C8B-B14F-4D97-AF65-F5344CB8AC3E}">
        <p14:creationId xmlns:p14="http://schemas.microsoft.com/office/powerpoint/2010/main" val="28304356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07813" y="573732"/>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
        <p:nvSpPr>
          <p:cNvPr id="5" name="Rectangle 4"/>
          <p:cNvSpPr/>
          <p:nvPr/>
        </p:nvSpPr>
        <p:spPr>
          <a:xfrm>
            <a:off x="381000" y="1676400"/>
            <a:ext cx="7162800" cy="2031325"/>
          </a:xfrm>
          <a:prstGeom prst="rect">
            <a:avLst/>
          </a:prstGeom>
        </p:spPr>
        <p:txBody>
          <a:bodyPr wrap="square">
            <a:spAutoFit/>
          </a:bodyPr>
          <a:lstStyle/>
          <a:p>
            <a:pPr marL="285750" indent="-285750">
              <a:buFont typeface="Arial" panose="020B0604020202020204" pitchFamily="34" charset="0"/>
              <a:buChar cha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FOR BILLET &amp; BLOOM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CASTER</a:t>
            </a:r>
          </a:p>
          <a:p>
            <a:pPr marL="285750" indent="-285750">
              <a:buFont typeface="Arial" panose="020B0604020202020204" pitchFamily="34" charset="0"/>
              <a:buChar char="•"/>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285750" indent="-285750">
              <a:buFont typeface="Arial" panose="020B0604020202020204" pitchFamily="34" charset="0"/>
              <a:buChar char="•"/>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EQUIPMENT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FOR CONVERTER </a:t>
            </a:r>
            <a:endPar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endParaRPr>
          </a:p>
          <a:p>
            <a:pPr marL="285750" indent="-285750">
              <a:buFont typeface="Arial" panose="020B0604020202020204" pitchFamily="34" charset="0"/>
              <a:buChar char="•"/>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endParaRPr>
          </a:p>
          <a:p>
            <a:pPr marL="285750" indent="-285750">
              <a:buFont typeface="Arial" panose="020B0604020202020204" pitchFamily="34" charset="0"/>
              <a:buChar cha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FOR BLAST FURNACE </a:t>
            </a:r>
            <a:endParaRPr lang="en-IN" dirty="0"/>
          </a:p>
          <a:p>
            <a:endParaRPr lang="en-IN" dirty="0"/>
          </a:p>
          <a:p>
            <a:endParaRPr lang="en-IN" dirty="0"/>
          </a:p>
        </p:txBody>
      </p:sp>
      <p:pic>
        <p:nvPicPr>
          <p:cNvPr id="8" name="Picture 7"/>
          <p:cNvPicPr/>
          <p:nvPr/>
        </p:nvPicPr>
        <p:blipFill>
          <a:blip r:embed="rId2"/>
          <a:stretch>
            <a:fillRect/>
          </a:stretch>
        </p:blipFill>
        <p:spPr>
          <a:xfrm>
            <a:off x="0" y="0"/>
            <a:ext cx="914400" cy="685800"/>
          </a:xfrm>
          <a:prstGeom prst="rect">
            <a:avLst/>
          </a:prstGeom>
        </p:spPr>
      </p:pic>
      <p:pic>
        <p:nvPicPr>
          <p:cNvPr id="9" name="Picture 8"/>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38888940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96" y="684073"/>
            <a:ext cx="9144000" cy="6924973"/>
          </a:xfrm>
          <a:prstGeom prst="rect">
            <a:avLst/>
          </a:prstGeom>
        </p:spPr>
        <p:txBody>
          <a:bodyPr wrap="square">
            <a:spAutoFit/>
          </a:bodyPr>
          <a:lstStyle/>
          <a:p>
            <a:pPr marL="68263" indent="0">
              <a:buFont typeface="Wingdings" pitchFamily="2" charset="2"/>
              <a:buNone/>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FOR BILLET &amp; BLOOM CASTER </a:t>
            </a:r>
            <a:r>
              <a:rPr lang="en-US" sz="14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t>
            </a:r>
          </a:p>
          <a:p>
            <a:pPr marL="68263" indent="0">
              <a:buFont typeface="Wingdings" pitchFamily="2" charset="2"/>
              <a:buNone/>
            </a:pPr>
            <a:endParaRPr lang="en-US" sz="14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68263" indent="0">
              <a:buFont typeface="Wingdings" pitchFamily="2" charset="2"/>
              <a:buNone/>
            </a:pPr>
            <a:endParaRPr lang="en-US" sz="800" b="1" u="sng" dirty="0" smtClean="0">
              <a:solidFill>
                <a:srgbClr val="0033CC"/>
              </a:solidFill>
              <a:latin typeface="Comic Sans MS" pitchFamily="66" charset="0"/>
            </a:endParaRPr>
          </a:p>
          <a:p>
            <a:pPr marL="354013" indent="-285750">
              <a:lnSpc>
                <a:spcPct val="150000"/>
              </a:lnSpc>
              <a:buFont typeface="Wingdings" pitchFamily="2" charset="2"/>
              <a:buChar char="§"/>
            </a:pPr>
            <a:r>
              <a:rPr lang="en-US" b="1" dirty="0" smtClean="0">
                <a:solidFill>
                  <a:srgbClr val="0033CC"/>
                </a:solidFill>
                <a:latin typeface="Comic Sans MS" pitchFamily="66" charset="0"/>
              </a:rPr>
              <a:t>ALL TYPES OF ROLLER TABLES</a:t>
            </a:r>
          </a:p>
          <a:p>
            <a:pPr marL="354013" indent="-285750">
              <a:lnSpc>
                <a:spcPct val="150000"/>
              </a:lnSpc>
              <a:buFont typeface="Wingdings" pitchFamily="2" charset="2"/>
              <a:buChar char="§"/>
            </a:pPr>
            <a:r>
              <a:rPr lang="en-US" b="1" dirty="0" smtClean="0">
                <a:solidFill>
                  <a:srgbClr val="0033CC"/>
                </a:solidFill>
                <a:latin typeface="Comic Sans MS" pitchFamily="66" charset="0"/>
              </a:rPr>
              <a:t>TAIL END PINCH ROLL</a:t>
            </a:r>
          </a:p>
          <a:p>
            <a:pPr marL="354013" indent="-285750">
              <a:lnSpc>
                <a:spcPct val="150000"/>
              </a:lnSpc>
              <a:buFont typeface="Wingdings" pitchFamily="2" charset="2"/>
              <a:buChar char="§"/>
            </a:pPr>
            <a:r>
              <a:rPr lang="en-US" b="1" dirty="0" smtClean="0">
                <a:solidFill>
                  <a:srgbClr val="0033CC"/>
                </a:solidFill>
                <a:latin typeface="Comic Sans MS" pitchFamily="66" charset="0"/>
              </a:rPr>
              <a:t>BILLET LIFTING DEVICE</a:t>
            </a:r>
          </a:p>
          <a:p>
            <a:pPr marL="354013" indent="-285750">
              <a:lnSpc>
                <a:spcPct val="150000"/>
              </a:lnSpc>
              <a:buFont typeface="Wingdings" pitchFamily="2" charset="2"/>
              <a:buChar char="§"/>
            </a:pPr>
            <a:r>
              <a:rPr lang="en-US" b="1" dirty="0" smtClean="0">
                <a:solidFill>
                  <a:srgbClr val="0033CC"/>
                </a:solidFill>
                <a:latin typeface="Comic Sans MS" pitchFamily="66" charset="0"/>
              </a:rPr>
              <a:t>TURN OVER COOLING BED </a:t>
            </a:r>
          </a:p>
          <a:p>
            <a:pPr marL="354013" indent="-285750">
              <a:lnSpc>
                <a:spcPct val="150000"/>
              </a:lnSpc>
              <a:buFont typeface="Wingdings" pitchFamily="2" charset="2"/>
              <a:buChar char="§"/>
            </a:pPr>
            <a:r>
              <a:rPr lang="en-US" b="1" dirty="0" smtClean="0">
                <a:solidFill>
                  <a:srgbClr val="0033CC"/>
                </a:solidFill>
                <a:latin typeface="Comic Sans MS" pitchFamily="66" charset="0"/>
              </a:rPr>
              <a:t>PUSHER ONTO ROLLER TABLE (MULTI STEP PUSHER)</a:t>
            </a:r>
          </a:p>
          <a:p>
            <a:pPr marL="354013" indent="-285750">
              <a:lnSpc>
                <a:spcPct val="150000"/>
              </a:lnSpc>
              <a:buFont typeface="Wingdings" pitchFamily="2" charset="2"/>
              <a:buChar char="§"/>
            </a:pPr>
            <a:r>
              <a:rPr lang="en-US" b="1" dirty="0" smtClean="0">
                <a:solidFill>
                  <a:srgbClr val="0033CC"/>
                </a:solidFill>
                <a:latin typeface="Comic Sans MS" pitchFamily="66" charset="0"/>
              </a:rPr>
              <a:t>DUMMY BAR STORAGE UNIT</a:t>
            </a:r>
          </a:p>
          <a:p>
            <a:pPr marL="354013" indent="-285750">
              <a:lnSpc>
                <a:spcPct val="150000"/>
              </a:lnSpc>
              <a:buFont typeface="Wingdings" pitchFamily="2" charset="2"/>
              <a:buChar char="§"/>
            </a:pPr>
            <a:r>
              <a:rPr lang="en-US" b="1" dirty="0" smtClean="0">
                <a:solidFill>
                  <a:srgbClr val="0033CC"/>
                </a:solidFill>
                <a:latin typeface="Comic Sans MS" pitchFamily="66" charset="0"/>
              </a:rPr>
              <a:t>CUTTING EQUIPMENT ( CROP DISCHARGE  BUCKET, CROP COLLECTION ETC) </a:t>
            </a:r>
          </a:p>
          <a:p>
            <a:pPr marL="354013" indent="-285750">
              <a:lnSpc>
                <a:spcPct val="150000"/>
              </a:lnSpc>
              <a:buFont typeface="Wingdings" pitchFamily="2" charset="2"/>
              <a:buChar char="§"/>
            </a:pPr>
            <a:r>
              <a:rPr lang="en-US" b="1" dirty="0" smtClean="0">
                <a:solidFill>
                  <a:srgbClr val="0033CC"/>
                </a:solidFill>
                <a:latin typeface="Comic Sans MS" pitchFamily="66" charset="0"/>
              </a:rPr>
              <a:t>TUNDISH DESKULLING MACHINE, TUNDISH NOZZLE FIXING </a:t>
            </a:r>
          </a:p>
          <a:p>
            <a:pPr marL="354013" indent="-285750">
              <a:lnSpc>
                <a:spcPct val="150000"/>
              </a:lnSpc>
              <a:buFont typeface="Wingdings" pitchFamily="2" charset="2"/>
              <a:buChar char="§"/>
            </a:pPr>
            <a:r>
              <a:rPr lang="en-US" b="1" dirty="0" smtClean="0">
                <a:solidFill>
                  <a:srgbClr val="0033CC"/>
                </a:solidFill>
                <a:latin typeface="Comic Sans MS" pitchFamily="66" charset="0"/>
              </a:rPr>
              <a:t>TUNDISH HANDLING TRAVERSE</a:t>
            </a:r>
          </a:p>
          <a:p>
            <a:pPr marL="354013" indent="-285750">
              <a:lnSpc>
                <a:spcPct val="150000"/>
              </a:lnSpc>
              <a:buFont typeface="Wingdings" pitchFamily="2" charset="2"/>
              <a:buChar char="§"/>
            </a:pPr>
            <a:r>
              <a:rPr lang="en-US" b="1" dirty="0" smtClean="0">
                <a:solidFill>
                  <a:srgbClr val="0033CC"/>
                </a:solidFill>
                <a:latin typeface="Comic Sans MS" pitchFamily="66" charset="0"/>
              </a:rPr>
              <a:t>MACHINE SUPPORT STRUCTURE</a:t>
            </a:r>
          </a:p>
          <a:p>
            <a:pPr marL="354013" indent="-285750">
              <a:lnSpc>
                <a:spcPct val="150000"/>
              </a:lnSpc>
              <a:buFont typeface="Wingdings" pitchFamily="2" charset="2"/>
              <a:buChar char="§"/>
            </a:pPr>
            <a:r>
              <a:rPr lang="en-US" b="1" dirty="0" smtClean="0">
                <a:solidFill>
                  <a:srgbClr val="0033CC"/>
                </a:solidFill>
                <a:latin typeface="Comic Sans MS" pitchFamily="66" charset="0"/>
              </a:rPr>
              <a:t>TUNDISH RELINING / COOLING STAND,TUNDISH TILTING DEVISE  </a:t>
            </a:r>
          </a:p>
          <a:p>
            <a:pPr marL="354013" indent="-285750" algn="just">
              <a:lnSpc>
                <a:spcPct val="150000"/>
              </a:lnSpc>
              <a:buFont typeface="Wingdings" panose="05000000000000000000" pitchFamily="2" charset="2"/>
              <a:buChar char="§"/>
            </a:pPr>
            <a:r>
              <a:rPr lang="en-US" b="1" dirty="0">
                <a:solidFill>
                  <a:srgbClr val="0033CC"/>
                </a:solidFill>
                <a:latin typeface="Comic Sans MS" pitchFamily="66" charset="0"/>
              </a:rPr>
              <a:t>STRAND GUIDE EQUIPMENT </a:t>
            </a:r>
          </a:p>
          <a:p>
            <a:pPr marL="68263" algn="just">
              <a:lnSpc>
                <a:spcPct val="150000"/>
              </a:lnSpc>
            </a:pPr>
            <a:endParaRPr lang="en-US" sz="1400" b="1" dirty="0" smtClean="0">
              <a:solidFill>
                <a:srgbClr val="0033CC"/>
              </a:solidFill>
              <a:latin typeface="Comic Sans MS" pitchFamily="66" charset="0"/>
              <a:cs typeface="Arial" charset="0"/>
            </a:endParaRPr>
          </a:p>
          <a:p>
            <a:pPr marL="68263" indent="0">
              <a:lnSpc>
                <a:spcPct val="150000"/>
              </a:lnSpc>
              <a:spcBef>
                <a:spcPts val="600"/>
              </a:spcBef>
              <a:buFont typeface="Wingdings" pitchFamily="2" charset="2"/>
              <a:buNone/>
            </a:pPr>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    </a:t>
            </a:r>
            <a:endParaRPr lang="en-US" b="1" dirty="0">
              <a:latin typeface="Arial" charset="0"/>
              <a:cs typeface="Arial"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sp>
        <p:nvSpPr>
          <p:cNvPr id="5" name="Rectangle 4"/>
          <p:cNvSpPr/>
          <p:nvPr/>
        </p:nvSpPr>
        <p:spPr>
          <a:xfrm>
            <a:off x="2216912" y="112067"/>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17247629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37266"/>
            <a:ext cx="4146550" cy="4202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koushik biswas\Desktop\Presentation\New Photos\Picture 1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60" y="1990720"/>
            <a:ext cx="4365625" cy="42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44305" y="1295400"/>
            <a:ext cx="3496470" cy="369332"/>
          </a:xfrm>
          <a:prstGeom prst="rect">
            <a:avLst/>
          </a:prstGeom>
        </p:spPr>
        <p:txBody>
          <a:bodyPr wrap="none">
            <a:spAutoFit/>
          </a:bodyPr>
          <a:lstStyle/>
          <a:p>
            <a:pP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DISCHARGE  ROLLER TABLE</a:t>
            </a:r>
          </a:p>
        </p:txBody>
      </p:sp>
      <p:sp>
        <p:nvSpPr>
          <p:cNvPr id="12" name="Rectangle 11"/>
          <p:cNvSpPr/>
          <p:nvPr/>
        </p:nvSpPr>
        <p:spPr>
          <a:xfrm>
            <a:off x="5142215" y="1295400"/>
            <a:ext cx="3496470" cy="369332"/>
          </a:xfrm>
          <a:prstGeom prst="rect">
            <a:avLst/>
          </a:prstGeom>
        </p:spPr>
        <p:txBody>
          <a:bodyPr wrap="none">
            <a:spAutoFit/>
          </a:bodyPr>
          <a:lstStyle/>
          <a:p>
            <a:pP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DISCHARGE</a:t>
            </a:r>
            <a:r>
              <a:rPr lang="en-US" b="1" dirty="0">
                <a:solidFill>
                  <a:srgbClr val="002060"/>
                </a:solidFill>
                <a:latin typeface="Comic Sans MS" pitchFamily="66" charset="0"/>
              </a:rPr>
              <a:t>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ROLLER TABLE</a:t>
            </a:r>
          </a:p>
        </p:txBody>
      </p:sp>
      <p:pic>
        <p:nvPicPr>
          <p:cNvPr id="10" name="Picture 9"/>
          <p:cNvPicPr/>
          <p:nvPr/>
        </p:nvPicPr>
        <p:blipFill>
          <a:blip r:embed="rId4"/>
          <a:stretch>
            <a:fillRect/>
          </a:stretch>
        </p:blipFill>
        <p:spPr>
          <a:xfrm>
            <a:off x="0" y="0"/>
            <a:ext cx="914400" cy="685800"/>
          </a:xfrm>
          <a:prstGeom prst="rect">
            <a:avLst/>
          </a:prstGeom>
        </p:spPr>
      </p:pic>
      <p:pic>
        <p:nvPicPr>
          <p:cNvPr id="14" name="Picture 13"/>
          <p:cNvPicPr/>
          <p:nvPr/>
        </p:nvPicPr>
        <p:blipFill>
          <a:blip r:embed="rId5"/>
          <a:stretch>
            <a:fillRect/>
          </a:stretch>
        </p:blipFill>
        <p:spPr>
          <a:xfrm>
            <a:off x="7956551" y="0"/>
            <a:ext cx="1187450" cy="533400"/>
          </a:xfrm>
          <a:prstGeom prst="rect">
            <a:avLst/>
          </a:prstGeom>
        </p:spPr>
      </p:pic>
      <p:sp>
        <p:nvSpPr>
          <p:cNvPr id="13" name="Rectangle 12"/>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3184060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457200" y="152400"/>
            <a:ext cx="7848600" cy="533400"/>
          </a:xfrm>
          <a:noFill/>
          <a:ln>
            <a:miter lim="800000"/>
            <a:headEnd/>
            <a:tailEnd/>
          </a:ln>
        </p:spPr>
        <p:txBody>
          <a:bodyPr vert="horz" wrap="square" lIns="91440" tIns="45720" rIns="91440" bIns="45720" numCol="1" anchor="t" anchorCtr="0" compatLnSpc="1">
            <a:prstTxWarp prst="textNoShape">
              <a:avLst/>
            </a:prstTxWarp>
          </a:bodyPr>
          <a:lstStyle/>
          <a:p>
            <a:pPr algn="ctr">
              <a:buNone/>
            </a:pP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    QC &amp; TESTING FACILITIES </a:t>
            </a:r>
            <a:b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FOR PRODUCTION SHOPS</a:t>
            </a: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pic>
        <p:nvPicPr>
          <p:cNvPr id="120834"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val="0"/>
              </a:ext>
            </a:extLst>
          </a:blip>
          <a:srcRect/>
          <a:stretch>
            <a:fillRect/>
          </a:stretch>
        </p:blipFill>
        <p:spPr bwMode="auto">
          <a:xfrm>
            <a:off x="457200" y="1140505"/>
            <a:ext cx="2608428" cy="237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5" name="Picture 3"/>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7000"/>
                    </a14:imgEffect>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393226" y="3886200"/>
            <a:ext cx="2818378" cy="242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6" name="Picture 4"/>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2000"/>
                    </a14:imgEffect>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26578" y="3886201"/>
            <a:ext cx="2601184" cy="242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7"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2589" y="3512664"/>
            <a:ext cx="2191922" cy="275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8" name="Picture 6"/>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3322369" y="1168802"/>
            <a:ext cx="2736100" cy="234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9" name="Picture 7"/>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6306993" y="1168801"/>
            <a:ext cx="2283142" cy="210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6695" y="1676400"/>
            <a:ext cx="6918561" cy="43957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01676" y="977078"/>
            <a:ext cx="7848600" cy="584775"/>
          </a:xfrm>
          <a:prstGeom prst="rect">
            <a:avLst/>
          </a:prstGeom>
        </p:spPr>
        <p:txBody>
          <a:bodyPr wrap="square">
            <a:spAutoFit/>
          </a:bodyPr>
          <a:lstStyle/>
          <a:p>
            <a:pPr algn="ct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RUN OUT ROLLER TABLE</a:t>
            </a:r>
          </a:p>
          <a:p>
            <a:pPr algn="ct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  </a:t>
            </a:r>
            <a:endParaRPr lang="en-US" sz="1400" dirty="0">
              <a:solidFill>
                <a:srgbClr val="002060"/>
              </a:solidFill>
              <a:latin typeface="Comic Sans MS" pitchFamily="66" charset="0"/>
            </a:endParaRPr>
          </a:p>
        </p:txBody>
      </p:sp>
      <p:pic>
        <p:nvPicPr>
          <p:cNvPr id="9" name="Picture 8"/>
          <p:cNvPicPr/>
          <p:nvPr/>
        </p:nvPicPr>
        <p:blipFill>
          <a:blip r:embed="rId3"/>
          <a:stretch>
            <a:fillRect/>
          </a:stretch>
        </p:blipFill>
        <p:spPr>
          <a:xfrm>
            <a:off x="0" y="0"/>
            <a:ext cx="914400" cy="685800"/>
          </a:xfrm>
          <a:prstGeom prst="rect">
            <a:avLst/>
          </a:prstGeom>
        </p:spPr>
      </p:pic>
      <p:pic>
        <p:nvPicPr>
          <p:cNvPr id="10" name="Picture 9"/>
          <p:cNvPicPr/>
          <p:nvPr/>
        </p:nvPicPr>
        <p:blipFill>
          <a:blip r:embed="rId4"/>
          <a:stretch>
            <a:fillRect/>
          </a:stretch>
        </p:blipFill>
        <p:spPr>
          <a:xfrm>
            <a:off x="7956551" y="0"/>
            <a:ext cx="1187450" cy="533400"/>
          </a:xfrm>
          <a:prstGeom prst="rect">
            <a:avLst/>
          </a:prstGeom>
        </p:spPr>
      </p:pic>
      <p:sp>
        <p:nvSpPr>
          <p:cNvPr id="7" name="Rectangle 6"/>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31497620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4537881" y="1999397"/>
            <a:ext cx="4357688" cy="3958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koushik biswas\Desktop\Presentation\New Photos\Picture 092.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7000"/>
                    </a14:imgEffect>
                  </a14:imgLayer>
                </a14:imgProps>
              </a:ext>
              <a:ext uri="{28A0092B-C50C-407E-A947-70E740481C1C}">
                <a14:useLocalDpi xmlns:a14="http://schemas.microsoft.com/office/drawing/2010/main" val="0"/>
              </a:ext>
            </a:extLst>
          </a:blip>
          <a:srcRect/>
          <a:stretch>
            <a:fillRect/>
          </a:stretch>
        </p:blipFill>
        <p:spPr bwMode="auto">
          <a:xfrm>
            <a:off x="189931" y="1981200"/>
            <a:ext cx="4105275" cy="3976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89931" y="1119426"/>
            <a:ext cx="8669607" cy="861774"/>
          </a:xfrm>
          <a:prstGeom prst="rect">
            <a:avLst/>
          </a:prstGeom>
        </p:spPr>
        <p:txBody>
          <a:bodyPr wrap="square">
            <a:spAutoFit/>
          </a:bodyPr>
          <a:lstStyle/>
          <a:p>
            <a:pPr algn="ct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TAIL END PINCH ROLL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ASSEMBLED WITH CUTTING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APPROACH ROLLER TABLE</a:t>
            </a:r>
          </a:p>
          <a:p>
            <a:pPr algn="ct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a:t>
            </a:r>
          </a:p>
        </p:txBody>
      </p:sp>
      <p:pic>
        <p:nvPicPr>
          <p:cNvPr id="12" name="Picture 11"/>
          <p:cNvPicPr/>
          <p:nvPr/>
        </p:nvPicPr>
        <p:blipFill>
          <a:blip r:embed="rId6"/>
          <a:stretch>
            <a:fillRect/>
          </a:stretch>
        </p:blipFill>
        <p:spPr>
          <a:xfrm>
            <a:off x="0" y="0"/>
            <a:ext cx="914400" cy="685800"/>
          </a:xfrm>
          <a:prstGeom prst="rect">
            <a:avLst/>
          </a:prstGeom>
        </p:spPr>
      </p:pic>
      <p:pic>
        <p:nvPicPr>
          <p:cNvPr id="13" name="Picture 12"/>
          <p:cNvPicPr/>
          <p:nvPr/>
        </p:nvPicPr>
        <p:blipFill>
          <a:blip r:embed="rId7"/>
          <a:stretch>
            <a:fillRect/>
          </a:stretch>
        </p:blipFill>
        <p:spPr>
          <a:xfrm>
            <a:off x="7956551" y="0"/>
            <a:ext cx="1187450" cy="533400"/>
          </a:xfrm>
          <a:prstGeom prst="rect">
            <a:avLst/>
          </a:prstGeom>
        </p:spPr>
      </p:pic>
      <p:sp>
        <p:nvSpPr>
          <p:cNvPr id="10" name="Rectangle 9"/>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251799094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koushik biswas\Desktop\Presentation\New Photos\New folder\DSCN40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24000"/>
            <a:ext cx="7200900" cy="4611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838201" y="1022866"/>
            <a:ext cx="7518612" cy="369332"/>
          </a:xfrm>
          <a:prstGeom prst="rect">
            <a:avLst/>
          </a:prstGeom>
        </p:spPr>
        <p:txBody>
          <a:bodyPr wrap="square">
            <a:spAutoFit/>
          </a:bodyPr>
          <a:lstStyle/>
          <a:p>
            <a:pPr algn="ct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BILLET LIFTING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DEVICE</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sp>
        <p:nvSpPr>
          <p:cNvPr id="9" name="Rectangle 8"/>
          <p:cNvSpPr/>
          <p:nvPr/>
        </p:nvSpPr>
        <p:spPr>
          <a:xfrm>
            <a:off x="2216913" y="266700"/>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
        <p:nvSpPr>
          <p:cNvPr id="2" name="Rectangle 1"/>
          <p:cNvSpPr/>
          <p:nvPr/>
        </p:nvSpPr>
        <p:spPr>
          <a:xfrm>
            <a:off x="0" y="6524865"/>
            <a:ext cx="7086600" cy="307777"/>
          </a:xfrm>
          <a:prstGeom prst="rect">
            <a:avLst/>
          </a:prstGeom>
        </p:spPr>
        <p:txBody>
          <a:bodyPr wrap="square">
            <a:spAutoFit/>
          </a:bodyPr>
          <a:lstStyle/>
          <a:p>
            <a:pP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a:t>
            </a:r>
          </a:p>
        </p:txBody>
      </p:sp>
    </p:spTree>
    <p:extLst>
      <p:ext uri="{BB962C8B-B14F-4D97-AF65-F5344CB8AC3E}">
        <p14:creationId xmlns:p14="http://schemas.microsoft.com/office/powerpoint/2010/main" val="39087817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Documents and Settings\Windows\Desktop\amit\DSCN03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1" y="2057400"/>
            <a:ext cx="4159524" cy="39268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210700" y="1541692"/>
            <a:ext cx="3435556"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OUTPUT DEVICE FOR TOCB</a:t>
            </a:r>
          </a:p>
        </p:txBody>
      </p:sp>
      <p:pic>
        <p:nvPicPr>
          <p:cNvPr id="8" name="Picture 2" descr="C:\Users\koushik biswas\Desktop\Presentation\New Photos\Picture 2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057400"/>
            <a:ext cx="4114800" cy="3912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94421" y="1541692"/>
            <a:ext cx="3235181"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INPUT DEVICE FOR TOCB</a:t>
            </a:r>
          </a:p>
        </p:txBody>
      </p:sp>
      <p:pic>
        <p:nvPicPr>
          <p:cNvPr id="13" name="Picture 12"/>
          <p:cNvPicPr/>
          <p:nvPr/>
        </p:nvPicPr>
        <p:blipFill>
          <a:blip r:embed="rId4"/>
          <a:stretch>
            <a:fillRect/>
          </a:stretch>
        </p:blipFill>
        <p:spPr>
          <a:xfrm>
            <a:off x="0" y="0"/>
            <a:ext cx="914400" cy="685800"/>
          </a:xfrm>
          <a:prstGeom prst="rect">
            <a:avLst/>
          </a:prstGeom>
        </p:spPr>
      </p:pic>
      <p:pic>
        <p:nvPicPr>
          <p:cNvPr id="14" name="Picture 13"/>
          <p:cNvPicPr/>
          <p:nvPr/>
        </p:nvPicPr>
        <p:blipFill>
          <a:blip r:embed="rId5"/>
          <a:stretch>
            <a:fillRect/>
          </a:stretch>
        </p:blipFill>
        <p:spPr>
          <a:xfrm>
            <a:off x="7956551" y="0"/>
            <a:ext cx="1187450" cy="533400"/>
          </a:xfrm>
          <a:prstGeom prst="rect">
            <a:avLst/>
          </a:prstGeom>
        </p:spPr>
      </p:pic>
      <p:sp>
        <p:nvSpPr>
          <p:cNvPr id="10" name="Rectangle 9"/>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31469010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Windows\Desktop\amit\DSCN07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4214812"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Documents and Settings\Windows\Desktop\amit\DSCN07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981427"/>
            <a:ext cx="4214812" cy="2643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Documents and Settings\Windows\Desktop\amit\DSCN07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990600"/>
            <a:ext cx="4195762"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koushik biswas\Desktop\Presentation\New Photos\Picture 13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900" y="4000500"/>
            <a:ext cx="4178300" cy="2643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219200" y="611103"/>
            <a:ext cx="6705600" cy="369332"/>
          </a:xfrm>
          <a:prstGeom prst="rect">
            <a:avLst/>
          </a:prstGeom>
        </p:spPr>
        <p:txBody>
          <a:bodyPr wrap="square">
            <a:spAutoFit/>
          </a:bodyPr>
          <a:lstStyle/>
          <a:p>
            <a:pPr algn="ct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TOCB</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3"/>
          <p:cNvPicPr/>
          <p:nvPr/>
        </p:nvPicPr>
        <p:blipFill>
          <a:blip r:embed="rId6"/>
          <a:stretch>
            <a:fillRect/>
          </a:stretch>
        </p:blipFill>
        <p:spPr>
          <a:xfrm>
            <a:off x="0" y="0"/>
            <a:ext cx="914400" cy="685800"/>
          </a:xfrm>
          <a:prstGeom prst="rect">
            <a:avLst/>
          </a:prstGeom>
        </p:spPr>
      </p:pic>
      <p:pic>
        <p:nvPicPr>
          <p:cNvPr id="15" name="Picture 14"/>
          <p:cNvPicPr/>
          <p:nvPr/>
        </p:nvPicPr>
        <p:blipFill>
          <a:blip r:embed="rId7"/>
          <a:stretch>
            <a:fillRect/>
          </a:stretch>
        </p:blipFill>
        <p:spPr>
          <a:xfrm>
            <a:off x="7956551" y="0"/>
            <a:ext cx="1187450" cy="533400"/>
          </a:xfrm>
          <a:prstGeom prst="rect">
            <a:avLst/>
          </a:prstGeom>
        </p:spPr>
      </p:pic>
      <p:sp>
        <p:nvSpPr>
          <p:cNvPr id="13" name="Rectangle 12"/>
          <p:cNvSpPr/>
          <p:nvPr/>
        </p:nvSpPr>
        <p:spPr>
          <a:xfrm>
            <a:off x="0" y="6612201"/>
            <a:ext cx="7086600" cy="307777"/>
          </a:xfrm>
          <a:prstGeom prst="rect">
            <a:avLst/>
          </a:prstGeom>
        </p:spPr>
        <p:txBody>
          <a:bodyPr wrap="square">
            <a:spAutoFit/>
          </a:bodyPr>
          <a:lstStyle/>
          <a:p>
            <a:pP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a:t>
            </a:r>
          </a:p>
        </p:txBody>
      </p:sp>
      <p:sp>
        <p:nvSpPr>
          <p:cNvPr id="16" name="Rectangle 15"/>
          <p:cNvSpPr/>
          <p:nvPr/>
        </p:nvSpPr>
        <p:spPr>
          <a:xfrm>
            <a:off x="2216913" y="100736"/>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21002351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4000"/>
                    </a14:imgEffect>
                    <a14:imgEffect>
                      <a14:brightnessContrast bright="12000" contrast="53000"/>
                    </a14:imgEffect>
                  </a14:imgLayer>
                </a14:imgProps>
              </a:ext>
              <a:ext uri="{28A0092B-C50C-407E-A947-70E740481C1C}">
                <a14:useLocalDpi xmlns:a14="http://schemas.microsoft.com/office/drawing/2010/main" val="0"/>
              </a:ext>
            </a:extLst>
          </a:blip>
          <a:srcRect/>
          <a:stretch>
            <a:fillRect/>
          </a:stretch>
        </p:blipFill>
        <p:spPr bwMode="auto">
          <a:xfrm>
            <a:off x="660613" y="1371600"/>
            <a:ext cx="7696200" cy="4800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33324" y="857786"/>
            <a:ext cx="3472425" cy="369332"/>
          </a:xfrm>
          <a:prstGeom prst="rect">
            <a:avLst/>
          </a:prstGeom>
        </p:spPr>
        <p:txBody>
          <a:bodyPr wrap="none">
            <a:spAutoFit/>
          </a:bodyPr>
          <a:lstStyle/>
          <a:p>
            <a:pPr algn="ct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DUMMY BAR STORAGE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UNIT</a:t>
            </a:r>
          </a:p>
        </p:txBody>
      </p:sp>
      <p:pic>
        <p:nvPicPr>
          <p:cNvPr id="9" name="Picture 8"/>
          <p:cNvPicPr/>
          <p:nvPr/>
        </p:nvPicPr>
        <p:blipFill>
          <a:blip r:embed="rId4"/>
          <a:stretch>
            <a:fillRect/>
          </a:stretch>
        </p:blipFill>
        <p:spPr>
          <a:xfrm>
            <a:off x="0" y="0"/>
            <a:ext cx="914400" cy="685800"/>
          </a:xfrm>
          <a:prstGeom prst="rect">
            <a:avLst/>
          </a:prstGeom>
        </p:spPr>
      </p:pic>
      <p:pic>
        <p:nvPicPr>
          <p:cNvPr id="10" name="Picture 9"/>
          <p:cNvPicPr/>
          <p:nvPr/>
        </p:nvPicPr>
        <p:blipFill>
          <a:blip r:embed="rId5"/>
          <a:stretch>
            <a:fillRect/>
          </a:stretch>
        </p:blipFill>
        <p:spPr>
          <a:xfrm>
            <a:off x="7956551" y="0"/>
            <a:ext cx="1187450" cy="533400"/>
          </a:xfrm>
          <a:prstGeom prst="rect">
            <a:avLst/>
          </a:prstGeom>
        </p:spPr>
      </p:pic>
      <p:sp>
        <p:nvSpPr>
          <p:cNvPr id="7" name="Rectangle 6"/>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14886172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C:\Users\koushik biswas\Desktop\Presentation\New Photos\DSCN50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267200" cy="4027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C:\Users\koushik biswas\Desktop\Presentation\New Photos\ladle stand &amp;  stand guide roller b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934" y="1628503"/>
            <a:ext cx="4198937" cy="39991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068635" y="1080884"/>
            <a:ext cx="6740596" cy="369332"/>
          </a:xfrm>
          <a:prstGeom prst="rect">
            <a:avLst/>
          </a:prstGeom>
        </p:spPr>
        <p:txBody>
          <a:bodyPr wrap="square">
            <a:spAutoFit/>
          </a:bodyPr>
          <a:lstStyle/>
          <a:p>
            <a:pPr algn="ct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BILLET AND BLOOM CASTER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 name="Picture 11"/>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10" name="Rectangle 9"/>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
        <p:nvSpPr>
          <p:cNvPr id="14" name="Rectangle 13"/>
          <p:cNvSpPr/>
          <p:nvPr/>
        </p:nvSpPr>
        <p:spPr>
          <a:xfrm>
            <a:off x="0" y="6524865"/>
            <a:ext cx="7086600" cy="307777"/>
          </a:xfrm>
          <a:prstGeom prst="rect">
            <a:avLst/>
          </a:prstGeom>
        </p:spPr>
        <p:txBody>
          <a:bodyPr wrap="square">
            <a:spAutoFit/>
          </a:bodyPr>
          <a:lstStyle/>
          <a:p>
            <a:pP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a:t>
            </a:r>
          </a:p>
        </p:txBody>
      </p:sp>
    </p:spTree>
    <p:extLst>
      <p:ext uri="{BB962C8B-B14F-4D97-AF65-F5344CB8AC3E}">
        <p14:creationId xmlns:p14="http://schemas.microsoft.com/office/powerpoint/2010/main" val="295579992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566952"/>
            <a:ext cx="7772400" cy="3908762"/>
          </a:xfrm>
          <a:prstGeom prst="rect">
            <a:avLst/>
          </a:prstGeom>
        </p:spPr>
        <p:txBody>
          <a:bodyPr wrap="square">
            <a:spAutoFit/>
          </a:bodyPr>
          <a:lstStyle/>
          <a:p>
            <a:pPr marL="68263" indent="0">
              <a:spcBef>
                <a:spcPts val="600"/>
              </a:spcBef>
              <a:buFont typeface="Wingdings" pitchFamily="2" charset="2"/>
              <a:buNone/>
            </a:pPr>
            <a:r>
              <a:rPr lang="en-US"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EQUIPMENT FOR CONVERTER</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rPr>
              <a:t>:</a:t>
            </a:r>
          </a:p>
          <a:p>
            <a:pPr marL="68263" indent="0">
              <a:spcBef>
                <a:spcPts val="600"/>
              </a:spcBef>
              <a:buFont typeface="Wingdings" pitchFamily="2" charset="2"/>
              <a:buNone/>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Arial" charset="0"/>
            </a:endParaRPr>
          </a:p>
          <a:p>
            <a:pPr marL="354013" indent="-285750">
              <a:lnSpc>
                <a:spcPct val="150000"/>
              </a:lnSpc>
              <a:spcBef>
                <a:spcPts val="600"/>
              </a:spcBef>
              <a:buFont typeface="Wingdings" pitchFamily="2" charset="2"/>
              <a:buChar char="§"/>
            </a:pPr>
            <a:r>
              <a:rPr lang="en-US" b="1" dirty="0">
                <a:solidFill>
                  <a:srgbClr val="0033CC"/>
                </a:solidFill>
                <a:latin typeface="Comic Sans MS" pitchFamily="66" charset="0"/>
                <a:cs typeface="Arial" charset="0"/>
              </a:rPr>
              <a:t>EMERGENCY LADLES, TEEMING LADLES</a:t>
            </a:r>
          </a:p>
          <a:p>
            <a:pPr marL="354013" indent="-285750">
              <a:lnSpc>
                <a:spcPct val="150000"/>
              </a:lnSpc>
              <a:spcBef>
                <a:spcPts val="600"/>
              </a:spcBef>
              <a:buFont typeface="Wingdings" pitchFamily="2" charset="2"/>
              <a:buChar char="§"/>
            </a:pPr>
            <a:r>
              <a:rPr lang="en-US" b="1" dirty="0">
                <a:solidFill>
                  <a:srgbClr val="0033CC"/>
                </a:solidFill>
                <a:latin typeface="Comic Sans MS" pitchFamily="66" charset="0"/>
                <a:cs typeface="Arial" charset="0"/>
              </a:rPr>
              <a:t> LADLE TRANSFER CAR, SCRAP BOX TRANSFER CARS</a:t>
            </a:r>
          </a:p>
          <a:p>
            <a:pPr marL="354013" indent="-285750">
              <a:lnSpc>
                <a:spcPct val="150000"/>
              </a:lnSpc>
              <a:spcBef>
                <a:spcPts val="600"/>
              </a:spcBef>
              <a:buFont typeface="Wingdings" pitchFamily="2" charset="2"/>
              <a:buChar char="§"/>
            </a:pPr>
            <a:r>
              <a:rPr lang="en-US" b="1" dirty="0">
                <a:solidFill>
                  <a:srgbClr val="0033CC"/>
                </a:solidFill>
                <a:latin typeface="Comic Sans MS" pitchFamily="66" charset="0"/>
                <a:cs typeface="Arial" charset="0"/>
              </a:rPr>
              <a:t>SCRUBBING TOWER COMPRISING OF SHELL AND INTERNAL CHANNELS, SEPARATOR, SEAL POTS, MANHOLES, QUENCHER VENTURI THROAT ETC. FOR WET GAS CLEANING OF BOF-GCP</a:t>
            </a:r>
          </a:p>
          <a:p>
            <a:pPr marL="354013" indent="-285750">
              <a:lnSpc>
                <a:spcPct val="150000"/>
              </a:lnSpc>
              <a:spcBef>
                <a:spcPts val="600"/>
              </a:spcBef>
              <a:buFont typeface="Wingdings" pitchFamily="2" charset="2"/>
              <a:buChar char="§"/>
            </a:pPr>
            <a:r>
              <a:rPr lang="en-US" b="1" dirty="0">
                <a:solidFill>
                  <a:srgbClr val="0033CC"/>
                </a:solidFill>
                <a:latin typeface="Comic Sans MS" pitchFamily="66" charset="0"/>
                <a:cs typeface="Arial" charset="0"/>
              </a:rPr>
              <a:t>HOOD TRAVERSE CARRIAGE</a:t>
            </a:r>
          </a:p>
        </p:txBody>
      </p:sp>
      <p:pic>
        <p:nvPicPr>
          <p:cNvPr id="5" name="Picture 4"/>
          <p:cNvPicPr/>
          <p:nvPr/>
        </p:nvPicPr>
        <p:blipFill>
          <a:blip r:embed="rId2"/>
          <a:stretch>
            <a:fillRect/>
          </a:stretch>
        </p:blipFill>
        <p:spPr>
          <a:xfrm>
            <a:off x="0" y="0"/>
            <a:ext cx="914400" cy="685800"/>
          </a:xfrm>
          <a:prstGeom prst="rect">
            <a:avLst/>
          </a:prstGeom>
        </p:spPr>
      </p:pic>
      <p:pic>
        <p:nvPicPr>
          <p:cNvPr id="6" name="Picture 5"/>
          <p:cNvPicPr/>
          <p:nvPr/>
        </p:nvPicPr>
        <p:blipFill>
          <a:blip r:embed="rId3"/>
          <a:stretch>
            <a:fillRect/>
          </a:stretch>
        </p:blipFill>
        <p:spPr>
          <a:xfrm>
            <a:off x="7956551" y="0"/>
            <a:ext cx="1187450" cy="533400"/>
          </a:xfrm>
          <a:prstGeom prst="rect">
            <a:avLst/>
          </a:prstGeom>
        </p:spPr>
      </p:pic>
      <p:sp>
        <p:nvSpPr>
          <p:cNvPr id="8" name="Rectangle 7"/>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Tree>
    <p:extLst>
      <p:ext uri="{BB962C8B-B14F-4D97-AF65-F5344CB8AC3E}">
        <p14:creationId xmlns:p14="http://schemas.microsoft.com/office/powerpoint/2010/main" val="285383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98378" y="1356211"/>
            <a:ext cx="2433680"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EMERGENCY LADLE</a:t>
            </a:r>
            <a:endParaRPr lang="en-US" dirty="0">
              <a:latin typeface="Comic Sans MS" pitchFamily="66" charset="0"/>
            </a:endParaRPr>
          </a:p>
        </p:txBody>
      </p:sp>
      <p:pic>
        <p:nvPicPr>
          <p:cNvPr id="4"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1000"/>
                    </a14:imgEffect>
                  </a14:imgLayer>
                </a14:imgProps>
              </a:ext>
              <a:ext uri="{28A0092B-C50C-407E-A947-70E740481C1C}">
                <a14:useLocalDpi xmlns:a14="http://schemas.microsoft.com/office/drawing/2010/main" val="0"/>
              </a:ext>
            </a:extLst>
          </a:blip>
          <a:srcRect/>
          <a:stretch>
            <a:fillRect/>
          </a:stretch>
        </p:blipFill>
        <p:spPr bwMode="auto">
          <a:xfrm>
            <a:off x="76200" y="1906136"/>
            <a:ext cx="4343400" cy="3732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p:nvPr/>
        </p:nvPicPr>
        <p:blipFill>
          <a:blip r:embed="rId4"/>
          <a:stretch>
            <a:fillRect/>
          </a:stretch>
        </p:blipFill>
        <p:spPr>
          <a:xfrm>
            <a:off x="0" y="0"/>
            <a:ext cx="914400" cy="685800"/>
          </a:xfrm>
          <a:prstGeom prst="rect">
            <a:avLst/>
          </a:prstGeom>
        </p:spPr>
      </p:pic>
      <p:pic>
        <p:nvPicPr>
          <p:cNvPr id="14" name="Picture 13"/>
          <p:cNvPicPr/>
          <p:nvPr/>
        </p:nvPicPr>
        <p:blipFill>
          <a:blip r:embed="rId5"/>
          <a:stretch>
            <a:fillRect/>
          </a:stretch>
        </p:blipFill>
        <p:spPr>
          <a:xfrm>
            <a:off x="7956551" y="0"/>
            <a:ext cx="1187450" cy="533400"/>
          </a:xfrm>
          <a:prstGeom prst="rect">
            <a:avLst/>
          </a:prstGeom>
        </p:spPr>
      </p:pic>
      <p:sp>
        <p:nvSpPr>
          <p:cNvPr id="2" name="Rectangle 1"/>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pic>
        <p:nvPicPr>
          <p:cNvPr id="10" name="Picture 2" descr="C:\Users\koushik biswas\Desktop\Presentation\New Photos\DSCN394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1" y="1906136"/>
            <a:ext cx="4501732" cy="3732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5136386" y="1356211"/>
            <a:ext cx="2971800" cy="369332"/>
          </a:xfrm>
          <a:prstGeom prst="rect">
            <a:avLst/>
          </a:prstGeom>
        </p:spPr>
        <p:txBody>
          <a:bodyPr wrap="squar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TEEMING LADLE</a:t>
            </a:r>
            <a:endParaRPr lang="en-US" dirty="0">
              <a:latin typeface="Comic Sans MS" pitchFamily="66" charset="0"/>
            </a:endParaRPr>
          </a:p>
        </p:txBody>
      </p:sp>
    </p:spTree>
    <p:extLst>
      <p:ext uri="{BB962C8B-B14F-4D97-AF65-F5344CB8AC3E}">
        <p14:creationId xmlns:p14="http://schemas.microsoft.com/office/powerpoint/2010/main" val="18789524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78653" y="1922060"/>
            <a:ext cx="4247770" cy="396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027318" y="1332369"/>
            <a:ext cx="2829621"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LADLE TRANSFER CAR</a:t>
            </a:r>
            <a:endParaRPr lang="en-US" dirty="0">
              <a:latin typeface="Comic Sans MS" pitchFamily="66" charset="0"/>
            </a:endParaRPr>
          </a:p>
        </p:txBody>
      </p:sp>
      <p:pic>
        <p:nvPicPr>
          <p:cNvPr id="14" name="Picture 13"/>
          <p:cNvPicPr/>
          <p:nvPr/>
        </p:nvPicPr>
        <p:blipFill>
          <a:blip r:embed="rId4"/>
          <a:stretch>
            <a:fillRect/>
          </a:stretch>
        </p:blipFill>
        <p:spPr>
          <a:xfrm>
            <a:off x="0" y="0"/>
            <a:ext cx="914400" cy="685800"/>
          </a:xfrm>
          <a:prstGeom prst="rect">
            <a:avLst/>
          </a:prstGeom>
        </p:spPr>
      </p:pic>
      <p:pic>
        <p:nvPicPr>
          <p:cNvPr id="15" name="Picture 14"/>
          <p:cNvPicPr/>
          <p:nvPr/>
        </p:nvPicPr>
        <p:blipFill>
          <a:blip r:embed="rId5"/>
          <a:stretch>
            <a:fillRect/>
          </a:stretch>
        </p:blipFill>
        <p:spPr>
          <a:xfrm>
            <a:off x="7956551" y="0"/>
            <a:ext cx="1187450" cy="533400"/>
          </a:xfrm>
          <a:prstGeom prst="rect">
            <a:avLst/>
          </a:prstGeom>
        </p:spPr>
      </p:pic>
      <p:sp>
        <p:nvSpPr>
          <p:cNvPr id="13" name="Rectangle 12"/>
          <p:cNvSpPr/>
          <p:nvPr/>
        </p:nvSpPr>
        <p:spPr>
          <a:xfrm>
            <a:off x="2216913" y="348734"/>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pic>
        <p:nvPicPr>
          <p:cNvPr id="16" name="Picture 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4648200" y="1922060"/>
            <a:ext cx="4267200" cy="396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5064022" y="1334503"/>
            <a:ext cx="343555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SCRAP BOX TRANSFER CAR</a:t>
            </a:r>
            <a:endParaRPr lang="en-US" dirty="0">
              <a:latin typeface="Comic Sans MS" pitchFamily="66" charset="0"/>
            </a:endParaRPr>
          </a:p>
        </p:txBody>
      </p:sp>
    </p:spTree>
    <p:extLst>
      <p:ext uri="{BB962C8B-B14F-4D97-AF65-F5344CB8AC3E}">
        <p14:creationId xmlns:p14="http://schemas.microsoft.com/office/powerpoint/2010/main" val="161670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2916" y="239489"/>
            <a:ext cx="6858000" cy="461665"/>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RANGE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5" name="TextBox 4"/>
          <p:cNvSpPr txBox="1"/>
          <p:nvPr/>
        </p:nvSpPr>
        <p:spPr>
          <a:xfrm>
            <a:off x="522026" y="1143000"/>
            <a:ext cx="8169369" cy="4816703"/>
          </a:xfrm>
          <a:prstGeom prst="rect">
            <a:avLst/>
          </a:prstGeom>
          <a:noFill/>
        </p:spPr>
        <p:txBody>
          <a:bodyPr wrap="square" rtlCol="0">
            <a:spAutoFit/>
          </a:bodyPr>
          <a:lstStyle/>
          <a:p>
            <a:r>
              <a:rPr lang="en-US" b="1" dirty="0" smtClean="0">
                <a:solidFill>
                  <a:srgbClr val="0033CC"/>
                </a:solidFill>
                <a:latin typeface="Comic Sans MS" pitchFamily="66" charset="0"/>
              </a:rPr>
              <a:t>EQUIPMENT FOR </a:t>
            </a:r>
            <a:r>
              <a:rPr lang="en-US" sz="2000" b="1" dirty="0" smtClean="0">
                <a:solidFill>
                  <a:srgbClr val="0033CC"/>
                </a:solidFill>
                <a:latin typeface="Arial Black" pitchFamily="34" charset="0"/>
              </a:rPr>
              <a:t>:</a:t>
            </a:r>
          </a:p>
          <a:p>
            <a:endParaRPr lang="en-US" sz="100" b="1" dirty="0" smtClean="0">
              <a:solidFill>
                <a:srgbClr val="0033CC"/>
              </a:solidFill>
              <a:latin typeface="Arial Black" pitchFamily="34" charset="0"/>
            </a:endParaRPr>
          </a:p>
          <a:p>
            <a:endParaRPr lang="en-US" sz="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COAL HANDLING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HANDLING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MOBILE &amp; SEMI MOBILE CRUSHING &amp; SCREENING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BY PRODUCT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MINING INDUSTRY</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PORT HANDLING SYSTEM</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COAL WASHERY</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MINERAL BENEFICIATION PLANT</a:t>
            </a:r>
          </a:p>
          <a:p>
            <a:pPr marL="1200150" lvl="2" indent="-285750">
              <a:buFont typeface="Wingdings" pitchFamily="2" charset="2"/>
              <a:buChar char="§"/>
            </a:pPr>
            <a:endParaRPr lang="en-US" sz="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1200150" lvl="2" indent="-285750">
              <a:buFont typeface="Wingdings" pitchFamily="2" charset="2"/>
              <a:buChar cha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CEMENT PLANT</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5031381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4400" y="1011938"/>
            <a:ext cx="7654925" cy="369332"/>
          </a:xfrm>
          <a:prstGeom prst="rect">
            <a:avLst/>
          </a:prstGeom>
        </p:spPr>
        <p:txBody>
          <a:bodyPr wrap="square">
            <a:spAutoFit/>
          </a:bodyPr>
          <a:lstStyle/>
          <a:p>
            <a:pPr algn="ctr" fontAlgn="auto">
              <a:spcAft>
                <a:spcPts val="0"/>
              </a:spcAft>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LADLE TRANSFER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CAR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
        <p:nvSpPr>
          <p:cNvPr id="7" name="Rectangle 6"/>
          <p:cNvSpPr/>
          <p:nvPr/>
        </p:nvSpPr>
        <p:spPr>
          <a:xfrm>
            <a:off x="2310172" y="224135"/>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pic>
        <p:nvPicPr>
          <p:cNvPr id="1136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378" y="1524000"/>
            <a:ext cx="7010400" cy="4491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463" y="6569842"/>
            <a:ext cx="6804261" cy="307777"/>
          </a:xfrm>
          <a:prstGeom prst="rect">
            <a:avLst/>
          </a:prstGeom>
        </p:spPr>
        <p:txBody>
          <a:bodyPr wrap="square">
            <a:spAutoFit/>
          </a:bodyPr>
          <a:lstStyle/>
          <a:p>
            <a:pP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  </a:t>
            </a:r>
          </a:p>
        </p:txBody>
      </p:sp>
    </p:spTree>
    <p:extLst>
      <p:ext uri="{BB962C8B-B14F-4D97-AF65-F5344CB8AC3E}">
        <p14:creationId xmlns:p14="http://schemas.microsoft.com/office/powerpoint/2010/main" val="365997633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Documents and Settings\Windows\Desktop\amit\DSCN0131.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4000"/>
                    </a14:imgEffect>
                  </a14:imgLayer>
                </a14:imgProps>
              </a:ext>
              <a:ext uri="{28A0092B-C50C-407E-A947-70E740481C1C}">
                <a14:useLocalDpi xmlns:a14="http://schemas.microsoft.com/office/drawing/2010/main" val="0"/>
              </a:ext>
            </a:extLst>
          </a:blip>
          <a:srcRect/>
          <a:stretch>
            <a:fillRect/>
          </a:stretch>
        </p:blipFill>
        <p:spPr bwMode="auto">
          <a:xfrm>
            <a:off x="403178" y="1371600"/>
            <a:ext cx="8420100" cy="4857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921224" y="792771"/>
            <a:ext cx="7010400" cy="369332"/>
          </a:xfrm>
          <a:prstGeom prst="rect">
            <a:avLst/>
          </a:prstGeom>
        </p:spPr>
        <p:txBody>
          <a:bodyPr wrap="square">
            <a:spAutoFit/>
          </a:bodyPr>
          <a:lstStyle/>
          <a:p>
            <a:pPr algn="ctr">
              <a:defRPr/>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LADDLE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STAND</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8"/>
          <p:cNvPicPr/>
          <p:nvPr/>
        </p:nvPicPr>
        <p:blipFill>
          <a:blip r:embed="rId4"/>
          <a:stretch>
            <a:fillRect/>
          </a:stretch>
        </p:blipFill>
        <p:spPr>
          <a:xfrm>
            <a:off x="0" y="0"/>
            <a:ext cx="914400" cy="685800"/>
          </a:xfrm>
          <a:prstGeom prst="rect">
            <a:avLst/>
          </a:prstGeom>
        </p:spPr>
      </p:pic>
      <p:pic>
        <p:nvPicPr>
          <p:cNvPr id="10" name="Picture 9"/>
          <p:cNvPicPr/>
          <p:nvPr/>
        </p:nvPicPr>
        <p:blipFill>
          <a:blip r:embed="rId5"/>
          <a:stretch>
            <a:fillRect/>
          </a:stretch>
        </p:blipFill>
        <p:spPr>
          <a:xfrm>
            <a:off x="7956551" y="0"/>
            <a:ext cx="1187450" cy="533400"/>
          </a:xfrm>
          <a:prstGeom prst="rect">
            <a:avLst/>
          </a:prstGeom>
        </p:spPr>
      </p:pic>
      <p:sp>
        <p:nvSpPr>
          <p:cNvPr id="11" name="Rectangle 10"/>
          <p:cNvSpPr/>
          <p:nvPr/>
        </p:nvSpPr>
        <p:spPr>
          <a:xfrm>
            <a:off x="2223737" y="117901"/>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STEEL PLANT EQUIPMENT</a:t>
            </a:r>
          </a:p>
        </p:txBody>
      </p:sp>
      <p:sp>
        <p:nvSpPr>
          <p:cNvPr id="2" name="Rectangle 1"/>
          <p:cNvSpPr/>
          <p:nvPr/>
        </p:nvSpPr>
        <p:spPr>
          <a:xfrm>
            <a:off x="-22463" y="6569842"/>
            <a:ext cx="6804261" cy="307777"/>
          </a:xfrm>
          <a:prstGeom prst="rect">
            <a:avLst/>
          </a:prstGeom>
        </p:spPr>
        <p:txBody>
          <a:bodyPr wrap="square">
            <a:spAutoFit/>
          </a:bodyPr>
          <a:lstStyle/>
          <a:p>
            <a:pPr>
              <a:defRPr/>
            </a:pPr>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M/S. SVAI MT  </a:t>
            </a:r>
          </a:p>
        </p:txBody>
      </p:sp>
    </p:spTree>
    <p:extLst>
      <p:ext uri="{BB962C8B-B14F-4D97-AF65-F5344CB8AC3E}">
        <p14:creationId xmlns:p14="http://schemas.microsoft.com/office/powerpoint/2010/main" val="12272672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311708"/>
            <a:ext cx="7010400" cy="461665"/>
          </a:xfrm>
          <a:prstGeom prst="rect">
            <a:avLst/>
          </a:prstGeom>
        </p:spPr>
        <p:txBody>
          <a:bodyPr wrap="square">
            <a:spAutoFit/>
          </a:bodyPr>
          <a:lstStyle/>
          <a:p>
            <a:pPr algn="ctr" fontAlgn="auto">
              <a:spcAft>
                <a:spcPts val="0"/>
              </a:spcAft>
              <a:defRPr/>
            </a:pP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EQUIPMENT</a:t>
            </a:r>
          </a:p>
        </p:txBody>
      </p:sp>
      <p:sp>
        <p:nvSpPr>
          <p:cNvPr id="6" name="Content Placeholder 2"/>
          <p:cNvSpPr>
            <a:spLocks noGrp="1"/>
          </p:cNvSpPr>
          <p:nvPr>
            <p:ph idx="4294967295"/>
          </p:nvPr>
        </p:nvSpPr>
        <p:spPr>
          <a:xfrm>
            <a:off x="514350" y="1066800"/>
            <a:ext cx="8115300" cy="3733800"/>
          </a:xfrm>
        </p:spPr>
        <p:txBody>
          <a:bodyPr>
            <a:noAutofit/>
          </a:bodyPr>
          <a:lstStyle/>
          <a:p>
            <a:pPr marL="68263" indent="0">
              <a:buFont typeface="Wingdings" pitchFamily="2" charset="2"/>
              <a:buNone/>
            </a:pPr>
            <a:endParaRPr lang="en-US" sz="1800" b="1" u="sng" dirty="0" smtClean="0">
              <a:solidFill>
                <a:srgbClr val="FFFF00"/>
              </a:solidFill>
            </a:endParaRPr>
          </a:p>
          <a:p>
            <a:pPr marL="68263" indent="0">
              <a:buFont typeface="Wingdings" pitchFamily="2" charset="2"/>
              <a:buNone/>
            </a:pPr>
            <a:r>
              <a:rPr lang="en-US" sz="1800" b="1" dirty="0" smtClean="0">
                <a:solidFill>
                  <a:schemeClr val="tx1"/>
                </a:solidFill>
              </a:rPr>
              <a:t> </a:t>
            </a:r>
            <a:r>
              <a:rPr lang="en-US" sz="1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FOR BLAST FURNACE</a:t>
            </a:r>
            <a:r>
              <a:rPr lang="en-US" sz="1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sz="1800" b="1" dirty="0" smtClean="0">
                <a:solidFill>
                  <a:srgbClr val="0033CC"/>
                </a:solidFill>
                <a:latin typeface="Comic Sans MS" pitchFamily="66" charset="0"/>
              </a:rPr>
              <a:t>:</a:t>
            </a:r>
          </a:p>
          <a:p>
            <a:pPr marL="525463" indent="-457200">
              <a:buFont typeface="Wingdings" pitchFamily="2" charset="2"/>
              <a:buChar char="§"/>
            </a:pPr>
            <a:endParaRPr lang="en-US" sz="1800" b="1" dirty="0" smtClean="0">
              <a:solidFill>
                <a:srgbClr val="0033CC"/>
              </a:solidFill>
              <a:latin typeface="Comic Sans MS" pitchFamily="66" charset="0"/>
            </a:endParaRPr>
          </a:p>
          <a:p>
            <a:pPr marL="525463" indent="-457200">
              <a:buFont typeface="Wingdings" pitchFamily="2" charset="2"/>
              <a:buChar char="§"/>
            </a:pPr>
            <a:r>
              <a:rPr lang="en-US" sz="1800" b="1" spc="300" dirty="0" smtClean="0">
                <a:solidFill>
                  <a:srgbClr val="0033CC"/>
                </a:solidFill>
                <a:latin typeface="Comic Sans MS" pitchFamily="66" charset="0"/>
              </a:rPr>
              <a:t>BLEEDER VALVE</a:t>
            </a:r>
          </a:p>
          <a:p>
            <a:pPr marL="525463" indent="-457200">
              <a:buFont typeface="Wingdings" pitchFamily="2" charset="2"/>
              <a:buChar char="§"/>
            </a:pPr>
            <a:r>
              <a:rPr lang="en-US" sz="1800" b="1" spc="300" dirty="0" smtClean="0">
                <a:solidFill>
                  <a:srgbClr val="0033CC"/>
                </a:solidFill>
                <a:latin typeface="Comic Sans MS" pitchFamily="66" charset="0"/>
              </a:rPr>
              <a:t>DISTRIBUTION ROCKER</a:t>
            </a:r>
          </a:p>
          <a:p>
            <a:pPr marL="525463" indent="-457200">
              <a:buFont typeface="Wingdings" pitchFamily="2" charset="2"/>
              <a:buChar char="§"/>
            </a:pPr>
            <a:r>
              <a:rPr lang="en-US" sz="1800" b="1" spc="300" dirty="0" smtClean="0">
                <a:solidFill>
                  <a:srgbClr val="0033CC"/>
                </a:solidFill>
                <a:latin typeface="Comic Sans MS" pitchFamily="66" charset="0"/>
              </a:rPr>
              <a:t>DISMANTLING DEVICE</a:t>
            </a:r>
          </a:p>
          <a:p>
            <a:pPr marL="525463" indent="-457200">
              <a:buFont typeface="Wingdings" pitchFamily="2" charset="2"/>
              <a:buChar char="§"/>
            </a:pPr>
            <a:r>
              <a:rPr lang="en-US" sz="1800" b="1" spc="300" dirty="0" smtClean="0">
                <a:solidFill>
                  <a:srgbClr val="0033CC"/>
                </a:solidFill>
                <a:latin typeface="Comic Sans MS" pitchFamily="66" charset="0"/>
              </a:rPr>
              <a:t>DEWATERING DRUM AND SUPPORTING STRUCTURE</a:t>
            </a:r>
          </a:p>
          <a:p>
            <a:pPr marL="525463" indent="-457200">
              <a:buFont typeface="Wingdings" pitchFamily="2" charset="2"/>
              <a:buChar char="§"/>
            </a:pPr>
            <a:r>
              <a:rPr lang="en-US" sz="1800" b="1" spc="300" dirty="0" smtClean="0">
                <a:solidFill>
                  <a:srgbClr val="0033CC"/>
                </a:solidFill>
                <a:latin typeface="Comic Sans MS" pitchFamily="66" charset="0"/>
              </a:rPr>
              <a:t>PROFILE METER</a:t>
            </a:r>
          </a:p>
          <a:p>
            <a:pPr marL="525463" indent="-457200">
              <a:buFont typeface="Wingdings" pitchFamily="2" charset="2"/>
              <a:buChar char="§"/>
            </a:pPr>
            <a:r>
              <a:rPr lang="en-US" sz="1800" b="1" spc="300" dirty="0" smtClean="0">
                <a:solidFill>
                  <a:srgbClr val="0033CC"/>
                </a:solidFill>
                <a:latin typeface="Comic Sans MS" pitchFamily="66" charset="0"/>
              </a:rPr>
              <a:t>IN BURDEN PROBE</a:t>
            </a:r>
          </a:p>
          <a:p>
            <a:pPr marL="68263" indent="0">
              <a:buFont typeface="Wingdings" pitchFamily="2" charset="2"/>
              <a:buNone/>
            </a:pPr>
            <a:r>
              <a:rPr lang="en-US" sz="1800" b="1" dirty="0" smtClean="0">
                <a:latin typeface="Comic Sans MS" pitchFamily="66" charset="0"/>
              </a:rPr>
              <a:t> </a:t>
            </a:r>
            <a:endParaRPr lang="en-US" sz="1800" dirty="0" smtClean="0">
              <a:latin typeface="Comic Sans MS" pitchFamily="66" charset="0"/>
            </a:endParaRPr>
          </a:p>
          <a:p>
            <a:pPr marL="68263" indent="0">
              <a:buFont typeface="Wingdings" pitchFamily="2" charset="2"/>
              <a:buNone/>
            </a:pPr>
            <a:r>
              <a:rPr lang="en-US" sz="1800" b="1" dirty="0" smtClean="0"/>
              <a:t>  </a:t>
            </a:r>
            <a:endParaRPr lang="en-US" sz="1800" dirty="0" smtClean="0"/>
          </a:p>
          <a:p>
            <a:pPr marL="68263" indent="0" algn="just" eaLnBrk="1" hangingPunct="1">
              <a:buFont typeface="Wingdings" pitchFamily="2" charset="2"/>
              <a:buNone/>
            </a:pPr>
            <a:endParaRPr lang="en-US" sz="1800" dirty="0" smtClean="0">
              <a:latin typeface="Arial" charset="0"/>
              <a:cs typeface="Arial" charset="0"/>
            </a:endParaRPr>
          </a:p>
          <a:p>
            <a:pPr marL="68263" indent="0" algn="just" eaLnBrk="1" hangingPunct="1">
              <a:buFont typeface="Arial" charset="0"/>
              <a:buChar char="•"/>
            </a:pPr>
            <a:endParaRPr lang="en-US" sz="1800" b="1" dirty="0" smtClean="0">
              <a:latin typeface="Arial" charset="0"/>
              <a:cs typeface="Arial" charset="0"/>
            </a:endParaRPr>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44965079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print">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28600" y="685800"/>
            <a:ext cx="4572000"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50151" y="3657600"/>
            <a:ext cx="3872623" cy="369332"/>
          </a:xfrm>
          <a:prstGeom prst="rect">
            <a:avLst/>
          </a:prstGeom>
        </p:spPr>
        <p:txBody>
          <a:bodyPr wrap="square">
            <a:spAutoFit/>
          </a:bodyPr>
          <a:lstStyle/>
          <a:p>
            <a:pPr>
              <a:defRPr/>
            </a:pPr>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BLEEDER </a:t>
            </a: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VALVE</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3657600"/>
            <a:ext cx="4093048" cy="3092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751624" y="3319046"/>
            <a:ext cx="4191000" cy="369332"/>
          </a:xfrm>
          <a:prstGeom prst="rect">
            <a:avLst/>
          </a:prstGeom>
        </p:spPr>
        <p:txBody>
          <a:bodyPr wrap="square">
            <a:spAutoFit/>
          </a:bodyPr>
          <a:lstStyle/>
          <a:p>
            <a:pPr algn="r">
              <a:defRPr/>
            </a:pPr>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DISTRIBUTION </a:t>
            </a: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ROCKER</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Rectangle 9"/>
          <p:cNvSpPr/>
          <p:nvPr/>
        </p:nvSpPr>
        <p:spPr>
          <a:xfrm>
            <a:off x="2369313" y="157355"/>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 EQUIPMENT</a:t>
            </a:r>
          </a:p>
        </p:txBody>
      </p:sp>
      <p:pic>
        <p:nvPicPr>
          <p:cNvPr id="12" name="Picture 11"/>
          <p:cNvPicPr/>
          <p:nvPr/>
        </p:nvPicPr>
        <p:blipFill>
          <a:blip r:embed="rId5"/>
          <a:stretch>
            <a:fillRect/>
          </a:stretch>
        </p:blipFill>
        <p:spPr>
          <a:xfrm>
            <a:off x="0" y="0"/>
            <a:ext cx="914400" cy="685800"/>
          </a:xfrm>
          <a:prstGeom prst="rect">
            <a:avLst/>
          </a:prstGeom>
        </p:spPr>
      </p:pic>
      <p:pic>
        <p:nvPicPr>
          <p:cNvPr id="13" name="Picture 12"/>
          <p:cNvPicPr/>
          <p:nvPr/>
        </p:nvPicPr>
        <p:blipFill>
          <a:blip r:embed="rId6"/>
          <a:stretch>
            <a:fillRect/>
          </a:stretch>
        </p:blipFill>
        <p:spPr>
          <a:xfrm>
            <a:off x="7956551" y="0"/>
            <a:ext cx="1187450" cy="533400"/>
          </a:xfrm>
          <a:prstGeom prst="rect">
            <a:avLst/>
          </a:prstGeom>
        </p:spPr>
      </p:pic>
      <p:sp>
        <p:nvSpPr>
          <p:cNvPr id="14" name="Rectangle 13"/>
          <p:cNvSpPr/>
          <p:nvPr/>
        </p:nvSpPr>
        <p:spPr>
          <a:xfrm>
            <a:off x="-1" y="6535350"/>
            <a:ext cx="4572000" cy="276999"/>
          </a:xfrm>
          <a:prstGeom prst="rect">
            <a:avLst/>
          </a:prstGeom>
        </p:spPr>
        <p:txBody>
          <a:bodyPr>
            <a:spAutoFit/>
          </a:bodyPr>
          <a:lstStyle/>
          <a:p>
            <a:pPr>
              <a:defRPr/>
            </a:pPr>
            <a:r>
              <a:rPr lang="en-US" sz="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PAUL </a:t>
            </a:r>
            <a:r>
              <a:rPr lang="en-US" sz="1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WURTH</a:t>
            </a:r>
          </a:p>
        </p:txBody>
      </p:sp>
    </p:spTree>
    <p:extLst>
      <p:ext uri="{BB962C8B-B14F-4D97-AF65-F5344CB8AC3E}">
        <p14:creationId xmlns:p14="http://schemas.microsoft.com/office/powerpoint/2010/main" val="15472973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DELL\Desktop\Pictures 6.03.2013\PAul Wurth -Inburden probe 2 - Copy.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381000" y="685800"/>
            <a:ext cx="4648200"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G:\PHOTO for Dewatering Drum\Picture 18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3733800"/>
            <a:ext cx="4757738" cy="294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81000" y="3729854"/>
            <a:ext cx="3347113" cy="369332"/>
          </a:xfrm>
          <a:prstGeom prst="rect">
            <a:avLst/>
          </a:prstGeom>
        </p:spPr>
        <p:txBody>
          <a:bodyPr wrap="square">
            <a:spAutoFit/>
          </a:bodyPr>
          <a:lstStyle/>
          <a:p>
            <a:pPr>
              <a:defRP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PROFILE METER</a:t>
            </a:r>
          </a:p>
        </p:txBody>
      </p:sp>
      <p:sp>
        <p:nvSpPr>
          <p:cNvPr id="7" name="Rectangle 6"/>
          <p:cNvSpPr/>
          <p:nvPr/>
        </p:nvSpPr>
        <p:spPr>
          <a:xfrm>
            <a:off x="5214938" y="3391300"/>
            <a:ext cx="3733800" cy="369332"/>
          </a:xfrm>
          <a:prstGeom prst="rect">
            <a:avLst/>
          </a:prstGeom>
        </p:spPr>
        <p:txBody>
          <a:bodyPr wrap="square">
            <a:spAutoFit/>
          </a:bodyPr>
          <a:lstStyle/>
          <a:p>
            <a:pPr algn="r">
              <a:defRPr/>
            </a:pP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DEWATERING DRUM </a:t>
            </a:r>
          </a:p>
        </p:txBody>
      </p:sp>
      <p:pic>
        <p:nvPicPr>
          <p:cNvPr id="12" name="Picture 11"/>
          <p:cNvPicPr/>
          <p:nvPr/>
        </p:nvPicPr>
        <p:blipFill>
          <a:blip r:embed="rId5"/>
          <a:stretch>
            <a:fillRect/>
          </a:stretch>
        </p:blipFill>
        <p:spPr>
          <a:xfrm>
            <a:off x="0" y="0"/>
            <a:ext cx="914400" cy="685800"/>
          </a:xfrm>
          <a:prstGeom prst="rect">
            <a:avLst/>
          </a:prstGeom>
        </p:spPr>
      </p:pic>
      <p:pic>
        <p:nvPicPr>
          <p:cNvPr id="13" name="Picture 12"/>
          <p:cNvPicPr/>
          <p:nvPr/>
        </p:nvPicPr>
        <p:blipFill>
          <a:blip r:embed="rId6"/>
          <a:stretch>
            <a:fillRect/>
          </a:stretch>
        </p:blipFill>
        <p:spPr>
          <a:xfrm>
            <a:off x="7956551" y="0"/>
            <a:ext cx="1187450" cy="533400"/>
          </a:xfrm>
          <a:prstGeom prst="rect">
            <a:avLst/>
          </a:prstGeom>
        </p:spPr>
      </p:pic>
      <p:sp>
        <p:nvSpPr>
          <p:cNvPr id="14" name="Rectangle 13"/>
          <p:cNvSpPr/>
          <p:nvPr/>
        </p:nvSpPr>
        <p:spPr>
          <a:xfrm>
            <a:off x="2369313" y="71735"/>
            <a:ext cx="4405373" cy="461665"/>
          </a:xfrm>
          <a:prstGeom prst="rect">
            <a:avLst/>
          </a:prstGeom>
        </p:spPr>
        <p:txBody>
          <a:bodyPr wrap="none">
            <a:spAutoFit/>
          </a:bodyPr>
          <a:lstStyle/>
          <a:p>
            <a:pPr algn="ctr" fontAlgn="auto">
              <a:spcAft>
                <a:spcPts val="0"/>
              </a:spcAft>
              <a:defRPr/>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 EQUIPMENT</a:t>
            </a:r>
          </a:p>
        </p:txBody>
      </p:sp>
      <p:sp>
        <p:nvSpPr>
          <p:cNvPr id="2" name="Rectangle 1"/>
          <p:cNvSpPr/>
          <p:nvPr/>
        </p:nvSpPr>
        <p:spPr>
          <a:xfrm>
            <a:off x="-1" y="6535350"/>
            <a:ext cx="4572000" cy="276999"/>
          </a:xfrm>
          <a:prstGeom prst="rect">
            <a:avLst/>
          </a:prstGeom>
        </p:spPr>
        <p:txBody>
          <a:bodyPr>
            <a:spAutoFit/>
          </a:bodyPr>
          <a:lstStyle/>
          <a:p>
            <a:pPr>
              <a:defRPr/>
            </a:pPr>
            <a:r>
              <a:rPr lang="en-US" sz="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MANUFACTURED AS PER DRAWINGS OF PAUL </a:t>
            </a:r>
            <a:r>
              <a:rPr lang="en-US" sz="1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WURTH</a:t>
            </a:r>
          </a:p>
        </p:txBody>
      </p:sp>
    </p:spTree>
    <p:extLst>
      <p:ext uri="{BB962C8B-B14F-4D97-AF65-F5344CB8AC3E}">
        <p14:creationId xmlns:p14="http://schemas.microsoft.com/office/powerpoint/2010/main" val="34808861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887" y="920830"/>
            <a:ext cx="5105400" cy="369332"/>
          </a:xfrm>
          <a:prstGeom prst="rect">
            <a:avLst/>
          </a:prstGeom>
        </p:spPr>
        <p:txBody>
          <a:bodyPr wrap="square">
            <a:spAutoFit/>
          </a:bodyPr>
          <a:lstStyle/>
          <a:p>
            <a:r>
              <a:rPr lang="en-US" b="1" dirty="0">
                <a:solidFill>
                  <a:srgbClr val="0033CC"/>
                </a:solidFill>
                <a:latin typeface="Comic Sans MS" pitchFamily="66" charset="0"/>
              </a:rPr>
              <a:t>WALKING BEAM </a:t>
            </a:r>
            <a:r>
              <a:rPr lang="en-US" sz="1400" b="1" dirty="0">
                <a:solidFill>
                  <a:srgbClr val="0033CC"/>
                </a:solidFill>
                <a:latin typeface="Comic Sans MS" pitchFamily="66" charset="0"/>
              </a:rPr>
              <a:t>FOR BOKARO STEEL PLANT</a:t>
            </a:r>
          </a:p>
        </p:txBody>
      </p:sp>
      <p:pic>
        <p:nvPicPr>
          <p:cNvPr id="6" name="Picture 2"/>
          <p:cNvPicPr>
            <a:picLocks noChangeAspect="1" noChangeArrowheads="1"/>
          </p:cNvPicPr>
          <p:nvPr/>
        </p:nvPicPr>
        <p:blipFill>
          <a:blip r:embed="rId2" cstate="print"/>
          <a:srcRect/>
          <a:stretch>
            <a:fillRect/>
          </a:stretch>
        </p:blipFill>
        <p:spPr bwMode="auto">
          <a:xfrm>
            <a:off x="4800600" y="1231758"/>
            <a:ext cx="4083082" cy="2654442"/>
          </a:xfrm>
          <a:prstGeom prst="rect">
            <a:avLst/>
          </a:prstGeom>
          <a:ln>
            <a:noFill/>
          </a:ln>
          <a:effectLst>
            <a:outerShdw blurRad="292100" dist="139700" dir="2700000" algn="tl" rotWithShape="0">
              <a:srgbClr val="333333">
                <a:alpha val="65000"/>
              </a:srgbClr>
            </a:outerShdw>
          </a:effectLst>
        </p:spPr>
      </p:pic>
      <p:pic>
        <p:nvPicPr>
          <p:cNvPr id="4" name="Picture 2"/>
          <p:cNvPicPr>
            <a:picLocks noGrp="1" noChangeAspect="1" noChangeArrowheads="1"/>
          </p:cNvPicPr>
          <p:nvPr>
            <p:ph sz="half" idx="4294967295"/>
          </p:nvPr>
        </p:nvPicPr>
        <p:blipFill>
          <a:blip r:embed="rId3" cstate="print"/>
          <a:srcRect/>
          <a:stretch>
            <a:fillRect/>
          </a:stretch>
        </p:blipFill>
        <p:spPr bwMode="auto">
          <a:xfrm>
            <a:off x="151631" y="1228607"/>
            <a:ext cx="4254528" cy="256024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689991" y="920829"/>
            <a:ext cx="4358886" cy="369332"/>
          </a:xfrm>
          <a:prstGeom prst="rect">
            <a:avLst/>
          </a:prstGeom>
        </p:spPr>
        <p:txBody>
          <a:bodyPr wrap="none">
            <a:spAutoFit/>
          </a:bodyPr>
          <a:lstStyle/>
          <a:p>
            <a:pPr algn="r"/>
            <a:r>
              <a:rPr lang="en-US" b="1" dirty="0">
                <a:solidFill>
                  <a:srgbClr val="0033CC"/>
                </a:solidFill>
                <a:latin typeface="Comic Sans MS" pitchFamily="66" charset="0"/>
              </a:rPr>
              <a:t>COIL TILTER </a:t>
            </a:r>
            <a:r>
              <a:rPr lang="en-US" sz="1400" b="1" dirty="0">
                <a:solidFill>
                  <a:srgbClr val="0033CC"/>
                </a:solidFill>
                <a:latin typeface="Comic Sans MS" pitchFamily="66" charset="0"/>
              </a:rPr>
              <a:t>FOR BOKARO STEEL PLANT</a:t>
            </a:r>
          </a:p>
        </p:txBody>
      </p:sp>
      <p:pic>
        <p:nvPicPr>
          <p:cNvPr id="12" name="Picture 11"/>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10" name="Rectangle 9"/>
          <p:cNvSpPr/>
          <p:nvPr/>
        </p:nvSpPr>
        <p:spPr>
          <a:xfrm>
            <a:off x="2278895" y="284697"/>
            <a:ext cx="4405373"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3"/>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7000"/>
                    </a14:imgEffect>
                  </a14:imgLayer>
                </a14:imgProps>
              </a:ext>
            </a:extLst>
          </a:blip>
          <a:srcRect/>
          <a:stretch>
            <a:fillRect/>
          </a:stretch>
        </p:blipFill>
        <p:spPr bwMode="auto">
          <a:xfrm>
            <a:off x="1535998" y="3993847"/>
            <a:ext cx="3962400" cy="2713118"/>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562600" y="5169710"/>
            <a:ext cx="2393951" cy="584775"/>
          </a:xfrm>
          <a:prstGeom prst="rect">
            <a:avLst/>
          </a:prstGeom>
        </p:spPr>
        <p:txBody>
          <a:bodyPr wrap="square">
            <a:spAutoFit/>
          </a:bodyPr>
          <a:lstStyle/>
          <a:p>
            <a:r>
              <a:rPr lang="en-US" b="1" dirty="0">
                <a:solidFill>
                  <a:srgbClr val="0033CC"/>
                </a:solidFill>
                <a:latin typeface="Comic Sans MS" pitchFamily="66" charset="0"/>
              </a:rPr>
              <a:t>BRIDLE ROLL </a:t>
            </a:r>
            <a:r>
              <a:rPr lang="en-US" sz="1400" b="1" dirty="0">
                <a:solidFill>
                  <a:srgbClr val="0033CC"/>
                </a:solidFill>
                <a:latin typeface="Comic Sans MS" pitchFamily="66" charset="0"/>
              </a:rPr>
              <a:t>FOR BOKARO STEEL PLANT</a:t>
            </a:r>
          </a:p>
        </p:txBody>
      </p:sp>
    </p:spTree>
    <p:extLst>
      <p:ext uri="{BB962C8B-B14F-4D97-AF65-F5344CB8AC3E}">
        <p14:creationId xmlns:p14="http://schemas.microsoft.com/office/powerpoint/2010/main" val="11303141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sz="half" idx="4294967295"/>
          </p:nvPr>
        </p:nvPicPr>
        <p:blipFill>
          <a:blip r:embed="rId2" cstate="print">
            <a:extLst>
              <a:ext uri="{BEBA8EAE-BF5A-486C-A8C5-ECC9F3942E4B}">
                <a14:imgProps xmlns:a14="http://schemas.microsoft.com/office/drawing/2010/main">
                  <a14:imgLayer r:embed="rId3">
                    <a14:imgEffect>
                      <a14:brightnessContrast bright="2000" contrast="-6000"/>
                    </a14:imgEffect>
                  </a14:imgLayer>
                </a14:imgProps>
              </a:ext>
            </a:extLst>
          </a:blip>
          <a:srcRect/>
          <a:stretch>
            <a:fillRect/>
          </a:stretch>
        </p:blipFill>
        <p:spPr bwMode="auto">
          <a:xfrm>
            <a:off x="215187" y="1828800"/>
            <a:ext cx="4343400" cy="4114799"/>
          </a:xfrm>
          <a:prstGeom prst="rect">
            <a:avLst/>
          </a:prstGeom>
          <a:ln>
            <a:noFill/>
          </a:ln>
          <a:effectLst>
            <a:outerShdw blurRad="292100" dist="139700" dir="2700000" algn="tl" rotWithShape="0">
              <a:srgbClr val="333333">
                <a:alpha val="65000"/>
              </a:srgbClr>
            </a:outerShdw>
          </a:effectLst>
        </p:spPr>
      </p:pic>
      <p:pic>
        <p:nvPicPr>
          <p:cNvPr id="5" name="Picture 3"/>
          <p:cNvPicPr>
            <a:picLocks noGrp="1" noChangeAspect="1" noChangeArrowheads="1"/>
          </p:cNvPicPr>
          <p:nvPr>
            <p:ph idx="4294967295"/>
          </p:nvPr>
        </p:nvPicPr>
        <p:blipFill>
          <a:blip r:embed="rId4" cstate="print">
            <a:extLst>
              <a:ext uri="{BEBA8EAE-BF5A-486C-A8C5-ECC9F3942E4B}">
                <a14:imgProps xmlns:a14="http://schemas.microsoft.com/office/drawing/2010/main">
                  <a14:imgLayer r:embed="rId5">
                    <a14:imgEffect>
                      <a14:brightnessContrast bright="35000"/>
                    </a14:imgEffect>
                  </a14:imgLayer>
                </a14:imgProps>
              </a:ext>
            </a:extLst>
          </a:blip>
          <a:srcRect/>
          <a:stretch>
            <a:fillRect/>
          </a:stretch>
        </p:blipFill>
        <p:spPr bwMode="auto">
          <a:xfrm>
            <a:off x="4672289" y="1828800"/>
            <a:ext cx="4309786" cy="41148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608006" y="1329154"/>
            <a:ext cx="6400800" cy="369332"/>
          </a:xfrm>
          <a:prstGeom prst="rect">
            <a:avLst/>
          </a:prstGeom>
        </p:spPr>
        <p:txBody>
          <a:bodyPr wrap="squar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SLEEVE LOADER DEVICE</a:t>
            </a: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sz="16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FOR BOKARO </a:t>
            </a:r>
            <a:r>
              <a:rPr lang="en-US" sz="16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a:t>
            </a:r>
            <a:r>
              <a:rPr lang="en-US" sz="16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a:t>
            </a:r>
          </a:p>
        </p:txBody>
      </p:sp>
      <p:pic>
        <p:nvPicPr>
          <p:cNvPr id="11" name="Picture 10"/>
          <p:cNvPicPr/>
          <p:nvPr/>
        </p:nvPicPr>
        <p:blipFill>
          <a:blip r:embed="rId6"/>
          <a:stretch>
            <a:fillRect/>
          </a:stretch>
        </p:blipFill>
        <p:spPr>
          <a:xfrm>
            <a:off x="0" y="0"/>
            <a:ext cx="914400" cy="685800"/>
          </a:xfrm>
          <a:prstGeom prst="rect">
            <a:avLst/>
          </a:prstGeom>
        </p:spPr>
      </p:pic>
      <p:pic>
        <p:nvPicPr>
          <p:cNvPr id="12" name="Picture 11"/>
          <p:cNvPicPr/>
          <p:nvPr/>
        </p:nvPicPr>
        <p:blipFill>
          <a:blip r:embed="rId7"/>
          <a:stretch>
            <a:fillRect/>
          </a:stretch>
        </p:blipFill>
        <p:spPr>
          <a:xfrm>
            <a:off x="7956551" y="0"/>
            <a:ext cx="1187450" cy="533400"/>
          </a:xfrm>
          <a:prstGeom prst="rect">
            <a:avLst/>
          </a:prstGeom>
        </p:spPr>
      </p:pic>
      <p:sp>
        <p:nvSpPr>
          <p:cNvPr id="9" name="Rectangle 8"/>
          <p:cNvSpPr/>
          <p:nvPr/>
        </p:nvSpPr>
        <p:spPr>
          <a:xfrm>
            <a:off x="2386887" y="412135"/>
            <a:ext cx="4405373"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40403442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Mixing_Drum.jpg"/>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304800" y="897340"/>
            <a:ext cx="8305800"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016457" y="3352800"/>
            <a:ext cx="7162800" cy="369332"/>
          </a:xfrm>
          <a:prstGeom prst="rect">
            <a:avLst/>
          </a:prstGeom>
        </p:spPr>
        <p:txBody>
          <a:bodyPr wrap="square">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MIXING DRUM FOR VISAKHAPATNAM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STEEL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PLANT</a:t>
            </a:r>
          </a:p>
        </p:txBody>
      </p:sp>
      <p:pic>
        <p:nvPicPr>
          <p:cNvPr id="6" name="Content Placeholder 5" descr="Nodulising_Drum.jpg"/>
          <p:cNvPicPr>
            <a:picLocks noGrp="1" noChangeAspect="1"/>
          </p:cNvPicPr>
          <p:nvPr>
            <p:ph idx="4294967295"/>
          </p:nvPr>
        </p:nvPicPr>
        <p:blipFill>
          <a:blip r:embed="rId4" cstate="print">
            <a:extLst>
              <a:ext uri="{BEBA8EAE-BF5A-486C-A8C5-ECC9F3942E4B}">
                <a14:imgProps xmlns:a14="http://schemas.microsoft.com/office/drawing/2010/main">
                  <a14:imgLayer r:embed="rId5">
                    <a14:imgEffect>
                      <a14:brightnessContrast bright="32000"/>
                    </a14:imgEffect>
                  </a14:imgLayer>
                </a14:imgProps>
              </a:ext>
              <a:ext uri="{28A0092B-C50C-407E-A947-70E740481C1C}">
                <a14:useLocalDpi xmlns:a14="http://schemas.microsoft.com/office/drawing/2010/main" val="0"/>
              </a:ext>
            </a:extLst>
          </a:blip>
          <a:srcRect/>
          <a:stretch>
            <a:fillRect/>
          </a:stretch>
        </p:blipFill>
        <p:spPr bwMode="auto">
          <a:xfrm>
            <a:off x="304800" y="3808118"/>
            <a:ext cx="8382000" cy="2899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321257" y="6150114"/>
            <a:ext cx="6553200" cy="338554"/>
          </a:xfrm>
          <a:prstGeom prst="rect">
            <a:avLst/>
          </a:prstGeom>
        </p:spPr>
        <p:txBody>
          <a:bodyPr wrap="square">
            <a:spAutoFit/>
          </a:bodyPr>
          <a:lstStyle/>
          <a:p>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NODULISING DRUM FOR VISAKHAPATNAM  </a:t>
            </a: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STEEL </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PLANT</a:t>
            </a:r>
          </a:p>
        </p:txBody>
      </p:sp>
      <p:pic>
        <p:nvPicPr>
          <p:cNvPr id="12" name="Picture 11"/>
          <p:cNvPicPr/>
          <p:nvPr/>
        </p:nvPicPr>
        <p:blipFill>
          <a:blip r:embed="rId6"/>
          <a:stretch>
            <a:fillRect/>
          </a:stretch>
        </p:blipFill>
        <p:spPr>
          <a:xfrm>
            <a:off x="0" y="0"/>
            <a:ext cx="914400" cy="685800"/>
          </a:xfrm>
          <a:prstGeom prst="rect">
            <a:avLst/>
          </a:prstGeom>
        </p:spPr>
      </p:pic>
      <p:pic>
        <p:nvPicPr>
          <p:cNvPr id="13" name="Picture 12"/>
          <p:cNvPicPr/>
          <p:nvPr/>
        </p:nvPicPr>
        <p:blipFill>
          <a:blip r:embed="rId7"/>
          <a:stretch>
            <a:fillRect/>
          </a:stretch>
        </p:blipFill>
        <p:spPr>
          <a:xfrm>
            <a:off x="7956551" y="0"/>
            <a:ext cx="1187450" cy="533400"/>
          </a:xfrm>
          <a:prstGeom prst="rect">
            <a:avLst/>
          </a:prstGeom>
        </p:spPr>
      </p:pic>
      <p:sp>
        <p:nvSpPr>
          <p:cNvPr id="10" name="Rectangle 9"/>
          <p:cNvSpPr/>
          <p:nvPr/>
        </p:nvSpPr>
        <p:spPr>
          <a:xfrm>
            <a:off x="2321257" y="266700"/>
            <a:ext cx="4405373"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STEEL PLANT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5502192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1600200" y="2895600"/>
            <a:ext cx="6477000" cy="461665"/>
          </a:xfrm>
          <a:prstGeom prst="rect">
            <a:avLst/>
          </a:prstGeom>
          <a:noFill/>
        </p:spPr>
        <p:txBody>
          <a:bodyPr wrap="square" rtlCol="0">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SKID MOUNTED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PLANT</a:t>
            </a:r>
            <a:r>
              <a:rPr lang="en-US" dirty="0" smtClean="0"/>
              <a:t>           </a:t>
            </a:r>
            <a:endParaRPr lang="en-US" dirty="0"/>
          </a:p>
        </p:txBody>
      </p:sp>
    </p:spTree>
    <p:extLst>
      <p:ext uri="{BB962C8B-B14F-4D97-AF65-F5344CB8AC3E}">
        <p14:creationId xmlns:p14="http://schemas.microsoft.com/office/powerpoint/2010/main" val="167694165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5967" y="242711"/>
            <a:ext cx="6714367" cy="461665"/>
          </a:xfrm>
          <a:prstGeom prst="rect">
            <a:avLst/>
          </a:prstGeom>
        </p:spPr>
        <p:txBody>
          <a:bodyPr wrap="square">
            <a:spAutoFit/>
          </a:bodyPr>
          <a:lstStyle/>
          <a:p>
            <a:pPr algn="ctr" eaLnBrk="0" hangingPunct="0"/>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SKID MOUNTED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PLANT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pic>
        <p:nvPicPr>
          <p:cNvPr id="1218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77310"/>
            <a:ext cx="8539655" cy="521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3115809314"/>
              </p:ext>
            </p:extLst>
          </p:nvPr>
        </p:nvGraphicFramePr>
        <p:xfrm>
          <a:off x="228600" y="1082565"/>
          <a:ext cx="3035300" cy="859890"/>
        </p:xfrm>
        <a:graphic>
          <a:graphicData uri="http://schemas.openxmlformats.org/drawingml/2006/table">
            <a:tbl>
              <a:tblPr>
                <a:tableStyleId>{284E427A-3D55-4303-BF80-6455036E1DE7}</a:tableStyleId>
              </a:tblPr>
              <a:tblGrid>
                <a:gridCol w="1694838"/>
                <a:gridCol w="1340462"/>
              </a:tblGrid>
              <a:tr h="282684">
                <a:tc>
                  <a:txBody>
                    <a:bodyPr/>
                    <a:lstStyle/>
                    <a:p>
                      <a:pPr algn="l" fontAlgn="b"/>
                      <a:r>
                        <a:rPr lang="en-IN" sz="1200" b="1" u="none" strike="noStrike" dirty="0" smtClean="0">
                          <a:solidFill>
                            <a:srgbClr val="0033CC"/>
                          </a:solidFill>
                          <a:effectLst/>
                        </a:rPr>
                        <a:t>MODEL </a:t>
                      </a:r>
                      <a:endParaRPr lang="en-IN" sz="1200" b="1" i="0" u="none" strike="noStrike" dirty="0">
                        <a:solidFill>
                          <a:srgbClr val="0033CC"/>
                        </a:solidFill>
                        <a:effectLst/>
                        <a:latin typeface="Calibri"/>
                      </a:endParaRPr>
                    </a:p>
                  </a:txBody>
                  <a:tcPr marL="9525" marR="9525" marT="9522" marB="0" anchor="b"/>
                </a:tc>
                <a:tc>
                  <a:txBody>
                    <a:bodyPr/>
                    <a:lstStyle/>
                    <a:p>
                      <a:pPr algn="l" fontAlgn="b"/>
                      <a:r>
                        <a:rPr lang="en-IN" sz="1200" b="1" u="none" strike="noStrike" dirty="0" smtClean="0">
                          <a:solidFill>
                            <a:srgbClr val="0033CC"/>
                          </a:solidFill>
                          <a:effectLst/>
                        </a:rPr>
                        <a:t>SKID SM1114</a:t>
                      </a:r>
                      <a:endParaRPr lang="en-IN" sz="1200" b="1" i="0" u="none" strike="noStrike" dirty="0">
                        <a:solidFill>
                          <a:srgbClr val="0033CC"/>
                        </a:solidFill>
                        <a:effectLst/>
                        <a:latin typeface="Calibri"/>
                      </a:endParaRPr>
                    </a:p>
                  </a:txBody>
                  <a:tcPr marL="9525" marR="9525" marT="9522" marB="0" anchor="b"/>
                </a:tc>
              </a:tr>
              <a:tr h="190437">
                <a:tc>
                  <a:txBody>
                    <a:bodyPr/>
                    <a:lstStyle/>
                    <a:p>
                      <a:pPr algn="l" fontAlgn="b"/>
                      <a:r>
                        <a:rPr lang="en-IN" sz="1200" b="1" u="none" strike="noStrike" dirty="0" smtClean="0">
                          <a:solidFill>
                            <a:srgbClr val="0033CC"/>
                          </a:solidFill>
                          <a:effectLst/>
                        </a:rPr>
                        <a:t>MAX FEED SIZE</a:t>
                      </a:r>
                      <a:endParaRPr lang="en-IN" sz="1200" b="1" i="0" u="none" strike="noStrike" dirty="0">
                        <a:solidFill>
                          <a:srgbClr val="0033CC"/>
                        </a:solidFill>
                        <a:effectLst/>
                        <a:latin typeface="Calibri"/>
                      </a:endParaRPr>
                    </a:p>
                  </a:txBody>
                  <a:tcPr marL="9525" marR="9525" marT="9522" marB="0" anchor="b"/>
                </a:tc>
                <a:tc>
                  <a:txBody>
                    <a:bodyPr/>
                    <a:lstStyle/>
                    <a:p>
                      <a:pPr algn="l" fontAlgn="b"/>
                      <a:r>
                        <a:rPr lang="en-IN" sz="1200" b="1" u="none" strike="noStrike" dirty="0" smtClean="0">
                          <a:solidFill>
                            <a:srgbClr val="0033CC"/>
                          </a:solidFill>
                          <a:effectLst/>
                        </a:rPr>
                        <a:t>750-800MM</a:t>
                      </a:r>
                      <a:endParaRPr lang="en-IN" sz="1200" b="1" i="0" u="none" strike="noStrike" dirty="0">
                        <a:solidFill>
                          <a:srgbClr val="0033CC"/>
                        </a:solidFill>
                        <a:effectLst/>
                        <a:latin typeface="Calibri"/>
                      </a:endParaRPr>
                    </a:p>
                  </a:txBody>
                  <a:tcPr marL="9525" marR="9525" marT="9522" marB="0" anchor="b"/>
                </a:tc>
              </a:tr>
              <a:tr h="190437">
                <a:tc>
                  <a:txBody>
                    <a:bodyPr/>
                    <a:lstStyle/>
                    <a:p>
                      <a:pPr algn="l" fontAlgn="b"/>
                      <a:r>
                        <a:rPr lang="en-IN" sz="1200" b="1" u="none" strike="noStrike" dirty="0" smtClean="0">
                          <a:solidFill>
                            <a:srgbClr val="0033CC"/>
                          </a:solidFill>
                          <a:effectLst/>
                        </a:rPr>
                        <a:t>OUTPUT SIZE</a:t>
                      </a:r>
                      <a:endParaRPr lang="en-IN" sz="1200" b="1" i="0" u="none" strike="noStrike" dirty="0">
                        <a:solidFill>
                          <a:srgbClr val="0033CC"/>
                        </a:solidFill>
                        <a:effectLst/>
                        <a:latin typeface="Calibri"/>
                      </a:endParaRPr>
                    </a:p>
                  </a:txBody>
                  <a:tcPr marL="9525" marR="9525" marT="9522" marB="0" anchor="b"/>
                </a:tc>
                <a:tc>
                  <a:txBody>
                    <a:bodyPr/>
                    <a:lstStyle/>
                    <a:p>
                      <a:pPr algn="l" fontAlgn="b"/>
                      <a:r>
                        <a:rPr lang="en-IN" sz="1200" b="1" u="none" strike="noStrike" dirty="0" smtClean="0">
                          <a:solidFill>
                            <a:srgbClr val="0033CC"/>
                          </a:solidFill>
                          <a:effectLst/>
                        </a:rPr>
                        <a:t>(-)100MM 95%</a:t>
                      </a:r>
                      <a:endParaRPr lang="en-IN" sz="1200" b="1" i="0" u="none" strike="noStrike" dirty="0">
                        <a:solidFill>
                          <a:srgbClr val="0033CC"/>
                        </a:solidFill>
                        <a:effectLst/>
                        <a:latin typeface="Calibri"/>
                      </a:endParaRPr>
                    </a:p>
                  </a:txBody>
                  <a:tcPr marL="9525" marR="9525" marT="9522" marB="0" anchor="b"/>
                </a:tc>
              </a:tr>
              <a:tr h="190437">
                <a:tc>
                  <a:txBody>
                    <a:bodyPr/>
                    <a:lstStyle/>
                    <a:p>
                      <a:pPr algn="l" fontAlgn="b"/>
                      <a:r>
                        <a:rPr lang="en-IN" sz="1200" b="1" u="none" strike="noStrike" dirty="0" smtClean="0">
                          <a:solidFill>
                            <a:srgbClr val="0033CC"/>
                          </a:solidFill>
                          <a:effectLst/>
                        </a:rPr>
                        <a:t>MAX CAPACITY </a:t>
                      </a:r>
                      <a:endParaRPr lang="en-IN" sz="1200" b="1" i="0" u="none" strike="noStrike" dirty="0">
                        <a:solidFill>
                          <a:srgbClr val="0033CC"/>
                        </a:solidFill>
                        <a:effectLst/>
                        <a:latin typeface="Calibri"/>
                      </a:endParaRPr>
                    </a:p>
                  </a:txBody>
                  <a:tcPr marL="9525" marR="9525" marT="9522" marB="0" anchor="b"/>
                </a:tc>
                <a:tc>
                  <a:txBody>
                    <a:bodyPr/>
                    <a:lstStyle/>
                    <a:p>
                      <a:pPr algn="l" fontAlgn="b"/>
                      <a:r>
                        <a:rPr lang="en-IN" sz="1200" b="1" u="none" strike="noStrike" dirty="0" smtClean="0">
                          <a:solidFill>
                            <a:srgbClr val="0033CC"/>
                          </a:solidFill>
                          <a:effectLst/>
                        </a:rPr>
                        <a:t>400 TPH</a:t>
                      </a:r>
                      <a:endParaRPr lang="en-IN" sz="1200" b="1" i="0" u="none" strike="noStrike" dirty="0">
                        <a:solidFill>
                          <a:srgbClr val="0033CC"/>
                        </a:solidFill>
                        <a:effectLst/>
                        <a:latin typeface="Calibri"/>
                      </a:endParaRPr>
                    </a:p>
                  </a:txBody>
                  <a:tcPr marL="9525" marR="9525" marT="9522" marB="0" anchor="b"/>
                </a:tc>
              </a:tr>
            </a:tbl>
          </a:graphicData>
        </a:graphic>
      </p:graphicFrame>
    </p:spTree>
    <p:extLst>
      <p:ext uri="{BB962C8B-B14F-4D97-AF65-F5344CB8AC3E}">
        <p14:creationId xmlns:p14="http://schemas.microsoft.com/office/powerpoint/2010/main" val="1407176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28800"/>
            <a:ext cx="7620000" cy="3686368"/>
          </a:xfrm>
        </p:spPr>
        <p:txBody>
          <a:bodyPr/>
          <a:lstStyle/>
          <a:p>
            <a:pPr marL="0" indent="0" algn="ctr">
              <a:buNone/>
            </a:pP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KUMARDHUBI FACTORY </a:t>
            </a:r>
            <a:b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&amp; </a:t>
            </a:r>
            <a:b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MANUFACTURING FACILITY</a:t>
            </a:r>
            <a:endParaRPr lang="en-US" sz="3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6" name="Picture 5"/>
          <p:cNvPicPr/>
          <p:nvPr/>
        </p:nvPicPr>
        <p:blipFill>
          <a:blip r:embed="rId2"/>
          <a:stretch>
            <a:fillRect/>
          </a:stretch>
        </p:blipFill>
        <p:spPr>
          <a:xfrm>
            <a:off x="0" y="0"/>
            <a:ext cx="914400" cy="685800"/>
          </a:xfrm>
          <a:prstGeom prst="rect">
            <a:avLst/>
          </a:prstGeom>
        </p:spPr>
      </p:pic>
      <p:pic>
        <p:nvPicPr>
          <p:cNvPr id="8" name="Picture 7"/>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35756715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0364" y="2819400"/>
            <a:ext cx="7696200" cy="830997"/>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WHEEL MOUNTED CRUSHING &amp; SCREENING PLANT</a:t>
            </a:r>
          </a:p>
        </p:txBody>
      </p:sp>
      <p:pic>
        <p:nvPicPr>
          <p:cNvPr id="5" name="Picture 4"/>
          <p:cNvPicPr/>
          <p:nvPr/>
        </p:nvPicPr>
        <p:blipFill>
          <a:blip r:embed="rId2"/>
          <a:stretch>
            <a:fillRect/>
          </a:stretch>
        </p:blipFill>
        <p:spPr>
          <a:xfrm>
            <a:off x="0" y="0"/>
            <a:ext cx="914400" cy="685800"/>
          </a:xfrm>
          <a:prstGeom prst="rect">
            <a:avLst/>
          </a:prstGeom>
        </p:spPr>
      </p:pic>
      <p:pic>
        <p:nvPicPr>
          <p:cNvPr id="6" name="Picture 5"/>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884512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762000" y="1778884"/>
            <a:ext cx="7543800" cy="4537832"/>
          </a:xfrm>
          <a:prstGeom prst="rect">
            <a:avLst/>
          </a:prstGeom>
          <a:ln>
            <a:noFill/>
          </a:ln>
          <a:effectLst>
            <a:outerShdw blurRad="292100" dist="139700" dir="2700000" algn="tl" rotWithShape="0">
              <a:srgbClr val="333333">
                <a:alpha val="65000"/>
              </a:srgbClr>
            </a:outerShdw>
          </a:effectLst>
        </p:spPr>
      </p:pic>
      <p:pic>
        <p:nvPicPr>
          <p:cNvPr id="6" name="Picture 5"/>
          <p:cNvPicPr/>
          <p:nvPr/>
        </p:nvPicPr>
        <p:blipFill>
          <a:blip r:embed="rId3"/>
          <a:stretch>
            <a:fillRect/>
          </a:stretch>
        </p:blipFill>
        <p:spPr>
          <a:xfrm>
            <a:off x="0" y="0"/>
            <a:ext cx="914400" cy="685800"/>
          </a:xfrm>
          <a:prstGeom prst="rect">
            <a:avLst/>
          </a:prstGeom>
        </p:spPr>
      </p:pic>
      <p:pic>
        <p:nvPicPr>
          <p:cNvPr id="7" name="Picture 6"/>
          <p:cNvPicPr/>
          <p:nvPr/>
        </p:nvPicPr>
        <p:blipFill>
          <a:blip r:embed="rId4"/>
          <a:stretch>
            <a:fillRect/>
          </a:stretch>
        </p:blipFill>
        <p:spPr>
          <a:xfrm>
            <a:off x="7956551" y="0"/>
            <a:ext cx="1187450" cy="533400"/>
          </a:xfrm>
          <a:prstGeom prst="rect">
            <a:avLst/>
          </a:prstGeom>
        </p:spPr>
      </p:pic>
      <p:sp>
        <p:nvSpPr>
          <p:cNvPr id="8" name="Rectangle 10"/>
          <p:cNvSpPr>
            <a:spLocks noChangeArrowheads="1"/>
          </p:cNvSpPr>
          <p:nvPr/>
        </p:nvSpPr>
        <p:spPr bwMode="auto">
          <a:xfrm>
            <a:off x="990600" y="284939"/>
            <a:ext cx="7162800" cy="830997"/>
          </a:xfrm>
          <a:prstGeom prst="rect">
            <a:avLst/>
          </a:prstGeom>
          <a:noFill/>
          <a:ln w="9525">
            <a:noFill/>
            <a:miter lim="800000"/>
            <a:headEnd/>
            <a:tailEnd/>
          </a:ln>
        </p:spPr>
        <p:txBody>
          <a:bodyPr wrap="squar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MOBILE (WHEEL MOUNTED)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&amp; SCREENING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9" name="Rectangle 10"/>
          <p:cNvSpPr>
            <a:spLocks noChangeArrowheads="1"/>
          </p:cNvSpPr>
          <p:nvPr/>
        </p:nvSpPr>
        <p:spPr bwMode="auto">
          <a:xfrm>
            <a:off x="552734" y="990600"/>
            <a:ext cx="8362666" cy="677108"/>
          </a:xfrm>
          <a:prstGeom prst="rect">
            <a:avLst/>
          </a:prstGeom>
          <a:noFill/>
          <a:ln w="9525">
            <a:noFill/>
            <a:miter lim="800000"/>
            <a:headEnd/>
            <a:tailEnd/>
          </a:ln>
        </p:spPr>
        <p:txBody>
          <a:bodyPr wrap="square">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PRIMARY</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UNIT</a:t>
            </a:r>
          </a:p>
          <a:p>
            <a:pPr algn="ctr"/>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WITH FEED HOPPER , GRIZZLY FEEDER , JAW CRUSHER &amp; ON BOARD CONVEYOR </a:t>
            </a:r>
            <a:endPar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2" name="TextBox 1"/>
          <p:cNvSpPr txBox="1"/>
          <p:nvPr/>
        </p:nvSpPr>
        <p:spPr>
          <a:xfrm>
            <a:off x="2895600" y="6365247"/>
            <a:ext cx="4343400" cy="307777"/>
          </a:xfrm>
          <a:prstGeom prst="rect">
            <a:avLst/>
          </a:prstGeom>
          <a:noFill/>
        </p:spPr>
        <p:txBody>
          <a:bodyPr wrap="square" rtlCol="0">
            <a:spAutoFit/>
          </a:bodyPr>
          <a:lstStyle/>
          <a:p>
            <a:r>
              <a:rPr lang="en-IN" sz="1400" b="1" dirty="0" smtClean="0">
                <a:solidFill>
                  <a:srgbClr val="0033CC"/>
                </a:solidFill>
                <a:latin typeface="Comic Sans MS" panose="030F0702030302020204" pitchFamily="66" charset="0"/>
                <a:cs typeface="Aharoni" panose="02010803020104030203" pitchFamily="2" charset="-79"/>
              </a:rPr>
              <a:t>MODEL :WM J 2436 /  WM J 3042</a:t>
            </a:r>
            <a:endParaRPr lang="en-IN" sz="1400" b="1" dirty="0">
              <a:solidFill>
                <a:srgbClr val="0033CC"/>
              </a:solidFill>
              <a:latin typeface="Comic Sans MS" panose="030F0702030302020204" pitchFamily="66" charset="0"/>
              <a:cs typeface="Aharoni" panose="02010803020104030203" pitchFamily="2" charset="-79"/>
            </a:endParaRPr>
          </a:p>
        </p:txBody>
      </p:sp>
    </p:spTree>
    <p:extLst>
      <p:ext uri="{BB962C8B-B14F-4D97-AF65-F5344CB8AC3E}">
        <p14:creationId xmlns:p14="http://schemas.microsoft.com/office/powerpoint/2010/main" val="43000357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10"/>
          <p:cNvSpPr>
            <a:spLocks noChangeArrowheads="1"/>
          </p:cNvSpPr>
          <p:nvPr/>
        </p:nvSpPr>
        <p:spPr bwMode="auto">
          <a:xfrm>
            <a:off x="990600" y="242374"/>
            <a:ext cx="7162800" cy="830997"/>
          </a:xfrm>
          <a:prstGeom prst="rect">
            <a:avLst/>
          </a:prstGeom>
          <a:noFill/>
          <a:ln w="9525">
            <a:noFill/>
            <a:miter lim="800000"/>
            <a:headEnd/>
            <a:tailEnd/>
          </a:ln>
        </p:spPr>
        <p:txBody>
          <a:bodyPr wrap="squar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MOBILE (WHEEL MOUNTED)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&amp; SCREENING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5" name="Picture 3"/>
          <p:cNvPicPr>
            <a:picLocks noChangeAspect="1" noChangeArrowheads="1"/>
          </p:cNvPicPr>
          <p:nvPr/>
        </p:nvPicPr>
        <p:blipFill>
          <a:blip r:embed="rId2"/>
          <a:srcRect/>
          <a:stretch>
            <a:fillRect/>
          </a:stretch>
        </p:blipFill>
        <p:spPr bwMode="auto">
          <a:xfrm>
            <a:off x="434454" y="1612232"/>
            <a:ext cx="8093076" cy="4724400"/>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a:stretch>
            <a:fillRect/>
          </a:stretch>
        </p:blipFill>
        <p:spPr>
          <a:xfrm>
            <a:off x="0" y="0"/>
            <a:ext cx="914400" cy="685800"/>
          </a:xfrm>
          <a:prstGeom prst="rect">
            <a:avLst/>
          </a:prstGeom>
        </p:spPr>
      </p:pic>
      <p:pic>
        <p:nvPicPr>
          <p:cNvPr id="8" name="Picture 7"/>
          <p:cNvPicPr/>
          <p:nvPr/>
        </p:nvPicPr>
        <p:blipFill>
          <a:blip r:embed="rId4"/>
          <a:stretch>
            <a:fillRect/>
          </a:stretch>
        </p:blipFill>
        <p:spPr>
          <a:xfrm>
            <a:off x="7956551" y="0"/>
            <a:ext cx="1187450" cy="533400"/>
          </a:xfrm>
          <a:prstGeom prst="rect">
            <a:avLst/>
          </a:prstGeom>
        </p:spPr>
      </p:pic>
      <p:sp>
        <p:nvSpPr>
          <p:cNvPr id="9" name="Rectangle 10"/>
          <p:cNvSpPr>
            <a:spLocks noChangeArrowheads="1"/>
          </p:cNvSpPr>
          <p:nvPr/>
        </p:nvSpPr>
        <p:spPr bwMode="auto">
          <a:xfrm>
            <a:off x="361666" y="916632"/>
            <a:ext cx="8188610" cy="677108"/>
          </a:xfrm>
          <a:prstGeom prst="rect">
            <a:avLst/>
          </a:prstGeom>
          <a:noFill/>
          <a:ln w="9525">
            <a:noFill/>
            <a:miter lim="800000"/>
            <a:headEnd/>
            <a:tailEnd/>
          </a:ln>
        </p:spPr>
        <p:txBody>
          <a:bodyPr wrap="square">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SECONDARY</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UNIT</a:t>
            </a:r>
          </a:p>
          <a:p>
            <a:pPr algn="ctr"/>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WITH CONE CRUSHER &amp; MULTI DECK VIBRATING SCREEN </a:t>
            </a:r>
            <a:endPar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TextBox 9"/>
          <p:cNvSpPr txBox="1"/>
          <p:nvPr/>
        </p:nvSpPr>
        <p:spPr>
          <a:xfrm>
            <a:off x="2400300" y="6391811"/>
            <a:ext cx="4343400" cy="307777"/>
          </a:xfrm>
          <a:prstGeom prst="rect">
            <a:avLst/>
          </a:prstGeom>
          <a:noFill/>
        </p:spPr>
        <p:txBody>
          <a:bodyPr wrap="square" rtlCol="0">
            <a:spAutoFit/>
          </a:bodyPr>
          <a:lstStyle/>
          <a:p>
            <a:r>
              <a:rPr lang="en-IN" sz="1400" b="1" dirty="0" smtClean="0">
                <a:solidFill>
                  <a:srgbClr val="0033CC"/>
                </a:solidFill>
                <a:latin typeface="Comic Sans MS" panose="030F0702030302020204" pitchFamily="66" charset="0"/>
                <a:cs typeface="Aharoni" panose="02010803020104030203" pitchFamily="2" charset="-79"/>
              </a:rPr>
              <a:t>MODEL :WM C 120 /  WM C 180 /WM C 200</a:t>
            </a:r>
            <a:endParaRPr lang="en-IN" sz="1400" b="1" dirty="0">
              <a:solidFill>
                <a:srgbClr val="0033CC"/>
              </a:solidFill>
              <a:latin typeface="Comic Sans MS" panose="030F0702030302020204" pitchFamily="66" charset="0"/>
              <a:cs typeface="Aharoni" panose="02010803020104030203" pitchFamily="2" charset="-79"/>
            </a:endParaRPr>
          </a:p>
        </p:txBody>
      </p:sp>
    </p:spTree>
    <p:extLst>
      <p:ext uri="{BB962C8B-B14F-4D97-AF65-F5344CB8AC3E}">
        <p14:creationId xmlns:p14="http://schemas.microsoft.com/office/powerpoint/2010/main" val="392483736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G:\MSEL EQUIPMENT PIX\better pic\website front pg\further selected byNR &amp; ABD\12. wheel mounted crushing plant\SELECTED\12.WM CRUSHING &amp; SCREENING PLANT PIC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 y="838200"/>
            <a:ext cx="915863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5955" name="Picture 3" descr="G:\MSEL EQUIPMENT PIX\better pic\website front pg\further selected byNR &amp; ABD\12. wheel mounted crushing plant\SELECTED\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4686620"/>
            <a:ext cx="3733800" cy="194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5956" name="Picture 4" descr="G:\MSEL EQUIPMENT PIX\better pic\website front pg\further selected byNR &amp; ABD\12. wheel mounted crushing plant\SELECTED\DSC_698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4714874"/>
            <a:ext cx="2590800" cy="1867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10"/>
          <p:cNvSpPr>
            <a:spLocks noChangeArrowheads="1"/>
          </p:cNvSpPr>
          <p:nvPr/>
        </p:nvSpPr>
        <p:spPr bwMode="auto">
          <a:xfrm>
            <a:off x="914400" y="25442"/>
            <a:ext cx="7162800" cy="830997"/>
          </a:xfrm>
          <a:prstGeom prst="rect">
            <a:avLst/>
          </a:prstGeom>
          <a:noFill/>
          <a:ln w="9525">
            <a:noFill/>
            <a:miter lim="800000"/>
            <a:headEnd/>
            <a:tailEnd/>
          </a:ln>
        </p:spPr>
        <p:txBody>
          <a:bodyPr wrap="squar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MOBILE (WHEEL MOUNTED)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&amp; SCREENING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5"/>
          <a:stretch>
            <a:fillRect/>
          </a:stretch>
        </p:blipFill>
        <p:spPr>
          <a:xfrm>
            <a:off x="0" y="0"/>
            <a:ext cx="914400" cy="685800"/>
          </a:xfrm>
          <a:prstGeom prst="rect">
            <a:avLst/>
          </a:prstGeom>
        </p:spPr>
      </p:pic>
      <p:pic>
        <p:nvPicPr>
          <p:cNvPr id="9" name="Picture 8"/>
          <p:cNvPicPr/>
          <p:nvPr/>
        </p:nvPicPr>
        <p:blipFill>
          <a:blip r:embed="rId6"/>
          <a:stretch>
            <a:fillRect/>
          </a:stretch>
        </p:blipFill>
        <p:spPr>
          <a:xfrm>
            <a:off x="7956551" y="0"/>
            <a:ext cx="1187450" cy="533400"/>
          </a:xfrm>
          <a:prstGeom prst="rect">
            <a:avLst/>
          </a:prstGeom>
        </p:spPr>
      </p:pic>
    </p:spTree>
    <p:extLst>
      <p:ext uri="{BB962C8B-B14F-4D97-AF65-F5344CB8AC3E}">
        <p14:creationId xmlns:p14="http://schemas.microsoft.com/office/powerpoint/2010/main" val="109885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685800"/>
            <a:ext cx="7315200" cy="4247317"/>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a:p>
            <a:pPr algn="ctr"/>
            <a:endPar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algn="ct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PRESURE VESSEL</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HEAT EXCHANGER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ROTARY KILN</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DRYER &amp; </a:t>
            </a:r>
            <a:r>
              <a:rPr lang="en-US" b="1" dirty="0" smtClean="0">
                <a:solidFill>
                  <a:srgbClr val="0033CC"/>
                </a:solidFill>
                <a:latin typeface="Comic Sans MS" pitchFamily="66" charset="0"/>
              </a:rPr>
              <a:t>COOLER</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SCRUBBER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OTHER EQUIPMENT</a:t>
            </a:r>
            <a:endParaRPr lang="en-US" b="1" dirty="0">
              <a:solidFill>
                <a:srgbClr val="0033CC"/>
              </a:solidFill>
              <a:latin typeface="Comic Sans MS" pitchFamily="66" charset="0"/>
            </a:endParaRPr>
          </a:p>
        </p:txBody>
      </p:sp>
      <p:pic>
        <p:nvPicPr>
          <p:cNvPr id="5" name="Picture 4"/>
          <p:cNvPicPr/>
          <p:nvPr/>
        </p:nvPicPr>
        <p:blipFill>
          <a:blip r:embed="rId2"/>
          <a:stretch>
            <a:fillRect/>
          </a:stretch>
        </p:blipFill>
        <p:spPr>
          <a:xfrm>
            <a:off x="0" y="0"/>
            <a:ext cx="914400" cy="685800"/>
          </a:xfrm>
          <a:prstGeom prst="rect">
            <a:avLst/>
          </a:prstGeom>
        </p:spPr>
      </p:pic>
      <p:pic>
        <p:nvPicPr>
          <p:cNvPr id="6" name="Picture 5"/>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160619475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3493" y="497532"/>
            <a:ext cx="2372765"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PRESSURE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VESSEL</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3" descr="20"/>
          <p:cNvPicPr>
            <a:picLocks noGrp="1" noChangeAspect="1" noChangeArrowheads="1"/>
          </p:cNvPicPr>
          <p:nvPr>
            <p:ph idx="4294967295"/>
          </p:nvPr>
        </p:nvPicPr>
        <p:blipFill>
          <a:blip r:embed="rId2">
            <a:extLst>
              <a:ext uri="{BEBA8EAE-BF5A-486C-A8C5-ECC9F3942E4B}">
                <a14:imgProps xmlns:a14="http://schemas.microsoft.com/office/drawing/2010/main">
                  <a14:imgLayer r:embed="rId3">
                    <a14:imgEffect>
                      <a14:sharpenSoften amount="50000"/>
                    </a14:imgEffect>
                    <a14:imgEffect>
                      <a14:brightnessContrast bright="11000" contrast="20000"/>
                    </a14:imgEffect>
                  </a14:imgLayer>
                </a14:imgProps>
              </a:ext>
              <a:ext uri="{28A0092B-C50C-407E-A947-70E740481C1C}">
                <a14:useLocalDpi xmlns:a14="http://schemas.microsoft.com/office/drawing/2010/main" val="0"/>
              </a:ext>
            </a:extLst>
          </a:blip>
          <a:srcRect/>
          <a:stretch>
            <a:fillRect/>
          </a:stretch>
        </p:blipFill>
        <p:spPr bwMode="auto">
          <a:xfrm>
            <a:off x="22977" y="916632"/>
            <a:ext cx="4800600" cy="27141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Grp="1" noChangeAspect="1" noChangeArrowheads="1"/>
          </p:cNvPicPr>
          <p:nvPr>
            <p:ph idx="4294967295"/>
          </p:nvPr>
        </p:nvPicPr>
        <p:blipFill>
          <a:blip r:embed="rId4" cstate="print"/>
          <a:srcRect/>
          <a:stretch>
            <a:fillRect/>
          </a:stretch>
        </p:blipFill>
        <p:spPr bwMode="auto">
          <a:xfrm>
            <a:off x="3962400" y="3760674"/>
            <a:ext cx="4992027" cy="294336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473326" y="3014246"/>
            <a:ext cx="1340432" cy="338554"/>
          </a:xfrm>
          <a:prstGeom prst="rect">
            <a:avLst/>
          </a:prstGeom>
        </p:spPr>
        <p:txBody>
          <a:bodyPr wrap="none">
            <a:spAutoFit/>
          </a:bodyPr>
          <a:lstStyle/>
          <a:p>
            <a:pPr algn="ctr">
              <a:defRPr/>
            </a:pP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HTM TANK</a:t>
            </a:r>
          </a:p>
        </p:txBody>
      </p:sp>
      <p:pic>
        <p:nvPicPr>
          <p:cNvPr id="10" name="Picture 9"/>
          <p:cNvPicPr/>
          <p:nvPr/>
        </p:nvPicPr>
        <p:blipFill>
          <a:blip r:embed="rId5"/>
          <a:stretch>
            <a:fillRect/>
          </a:stretch>
        </p:blipFill>
        <p:spPr>
          <a:xfrm>
            <a:off x="0" y="0"/>
            <a:ext cx="914400" cy="685800"/>
          </a:xfrm>
          <a:prstGeom prst="rect">
            <a:avLst/>
          </a:prstGeom>
        </p:spPr>
      </p:pic>
      <p:pic>
        <p:nvPicPr>
          <p:cNvPr id="12" name="Picture 11"/>
          <p:cNvPicPr/>
          <p:nvPr/>
        </p:nvPicPr>
        <p:blipFill>
          <a:blip r:embed="rId6"/>
          <a:stretch>
            <a:fillRect/>
          </a:stretch>
        </p:blipFill>
        <p:spPr>
          <a:xfrm>
            <a:off x="7956551" y="0"/>
            <a:ext cx="1187450" cy="533400"/>
          </a:xfrm>
          <a:prstGeom prst="rect">
            <a:avLst/>
          </a:prstGeom>
        </p:spPr>
      </p:pic>
      <p:sp>
        <p:nvSpPr>
          <p:cNvPr id="2" name="Rectangle 1"/>
          <p:cNvSpPr/>
          <p:nvPr/>
        </p:nvSpPr>
        <p:spPr>
          <a:xfrm>
            <a:off x="10236" y="3733800"/>
            <a:ext cx="3151825" cy="307777"/>
          </a:xfrm>
          <a:prstGeom prst="rect">
            <a:avLst/>
          </a:prstGeom>
        </p:spPr>
        <p:txBody>
          <a:bodyPr wrap="none">
            <a:spAutoFit/>
          </a:bodyPr>
          <a:lstStyle/>
          <a:p>
            <a:r>
              <a:rPr lang="en-IN" sz="1400" b="1" dirty="0" smtClean="0">
                <a:solidFill>
                  <a:srgbClr val="0033CC"/>
                </a:solidFill>
                <a:latin typeface="Comic Sans MS" pitchFamily="66" charset="0"/>
              </a:rPr>
              <a:t>SIZE: 6 m DIA. X 9.1 m LONG </a:t>
            </a:r>
            <a:endParaRPr lang="en-US" sz="1400" b="1" dirty="0">
              <a:solidFill>
                <a:srgbClr val="0033CC"/>
              </a:solidFill>
              <a:latin typeface="Comic Sans MS" pitchFamily="66" charset="0"/>
            </a:endParaRPr>
          </a:p>
        </p:txBody>
      </p:sp>
      <p:sp>
        <p:nvSpPr>
          <p:cNvPr id="3" name="Rectangle 2"/>
          <p:cNvSpPr/>
          <p:nvPr/>
        </p:nvSpPr>
        <p:spPr>
          <a:xfrm>
            <a:off x="5791200" y="3352800"/>
            <a:ext cx="3103735" cy="307777"/>
          </a:xfrm>
          <a:prstGeom prst="rect">
            <a:avLst/>
          </a:prstGeom>
        </p:spPr>
        <p:txBody>
          <a:bodyPr wrap="none">
            <a:spAutoFit/>
          </a:bodyPr>
          <a:lstStyle/>
          <a:p>
            <a:r>
              <a:rPr lang="en-IN" sz="1400" b="1" dirty="0" smtClean="0">
                <a:solidFill>
                  <a:srgbClr val="0033CC"/>
                </a:solidFill>
                <a:latin typeface="Comic Sans MS" pitchFamily="66" charset="0"/>
              </a:rPr>
              <a:t>SIZE 1.5 m DIA. X 10 m LONG</a:t>
            </a:r>
            <a:endParaRPr lang="en-US" sz="1400" b="1" dirty="0">
              <a:solidFill>
                <a:srgbClr val="0033CC"/>
              </a:solidFill>
              <a:latin typeface="Comic Sans MS" pitchFamily="66" charset="0"/>
            </a:endParaRPr>
          </a:p>
        </p:txBody>
      </p:sp>
      <p:sp>
        <p:nvSpPr>
          <p:cNvPr id="13" name="Rectangle 12"/>
          <p:cNvSpPr/>
          <p:nvPr/>
        </p:nvSpPr>
        <p:spPr>
          <a:xfrm>
            <a:off x="3377484" y="35867"/>
            <a:ext cx="1819729"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10281545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95278" y="501134"/>
            <a:ext cx="2372765"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PRESSURE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VESSEL</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Content Placeholder 3" descr="DSCF1200.JPG"/>
          <p:cNvPicPr>
            <a:picLocks noGrp="1" noChangeAspect="1"/>
          </p:cNvPicPr>
          <p:nvPr>
            <p:ph idx="4294967295"/>
          </p:nvPr>
        </p:nvPicPr>
        <p:blipFill>
          <a:blip r:embed="rId2" cstate="print">
            <a:extLst>
              <a:ext uri="{BEBA8EAE-BF5A-486C-A8C5-ECC9F3942E4B}">
                <a14:imgProps xmlns:a14="http://schemas.microsoft.com/office/drawing/2010/main">
                  <a14:imgLayer r:embed="rId3">
                    <a14:imgEffect>
                      <a14:sharpenSoften amount="26000"/>
                    </a14:imgEffect>
                    <a14:imgEffect>
                      <a14:brightnessContrast bright="17000" contrast="17000"/>
                    </a14:imgEffect>
                  </a14:imgLayer>
                </a14:imgProps>
              </a:ext>
              <a:ext uri="{28A0092B-C50C-407E-A947-70E740481C1C}">
                <a14:useLocalDpi xmlns:a14="http://schemas.microsoft.com/office/drawing/2010/main" val="0"/>
              </a:ext>
            </a:extLst>
          </a:blip>
          <a:srcRect/>
          <a:stretch>
            <a:fillRect/>
          </a:stretch>
        </p:blipFill>
        <p:spPr bwMode="auto">
          <a:xfrm>
            <a:off x="152400" y="953582"/>
            <a:ext cx="4651501"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sp>
        <p:nvSpPr>
          <p:cNvPr id="12" name="Rectangle 11"/>
          <p:cNvSpPr/>
          <p:nvPr/>
        </p:nvSpPr>
        <p:spPr>
          <a:xfrm>
            <a:off x="3371797" y="73967"/>
            <a:ext cx="1819729"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pic>
        <p:nvPicPr>
          <p:cNvPr id="13" name="Picture 4" descr="C:\Users\DELL\Desktop\Pictures 6.03.2013\Pressure vessel\New folder (4)\050220091326.jpg"/>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18000"/>
                    </a14:imgEffect>
                    <a14:imgEffect>
                      <a14:brightnessContrast bright="17000" contrast="23000"/>
                    </a14:imgEffect>
                  </a14:imgLayer>
                </a14:imgProps>
              </a:ext>
              <a:ext uri="{28A0092B-C50C-407E-A947-70E740481C1C}">
                <a14:useLocalDpi xmlns:a14="http://schemas.microsoft.com/office/drawing/2010/main" val="0"/>
              </a:ext>
            </a:extLst>
          </a:blip>
          <a:srcRect/>
          <a:stretch>
            <a:fillRect/>
          </a:stretch>
        </p:blipFill>
        <p:spPr bwMode="auto">
          <a:xfrm>
            <a:off x="4343400" y="915958"/>
            <a:ext cx="4548165" cy="2756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DELL\Desktop\Pictures 6.03.2013\Pressure vessel\New folder\Picture 129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886200"/>
            <a:ext cx="4736318" cy="2797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2225880" y="3886200"/>
            <a:ext cx="2097048" cy="338554"/>
          </a:xfrm>
          <a:prstGeom prst="rect">
            <a:avLst/>
          </a:prstGeom>
        </p:spPr>
        <p:txBody>
          <a:bodyPr wrap="none">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DIASTER</a:t>
            </a:r>
            <a:r>
              <a:rPr lang="en-US" sz="1600" dirty="0" smtClean="0">
                <a:solidFill>
                  <a:srgbClr val="002060"/>
                </a:solidFill>
                <a:latin typeface="Comic Sans MS" pitchFamily="66" charset="0"/>
              </a:rPr>
              <a:t>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FILTERS</a:t>
            </a:r>
            <a:endParaRPr lang="en-US" sz="1600" dirty="0">
              <a:solidFill>
                <a:srgbClr val="002060"/>
              </a:solidFill>
              <a:latin typeface="Comic Sans MS" pitchFamily="66" charset="0"/>
            </a:endParaRPr>
          </a:p>
        </p:txBody>
      </p:sp>
    </p:spTree>
    <p:extLst>
      <p:ext uri="{BB962C8B-B14F-4D97-AF65-F5344CB8AC3E}">
        <p14:creationId xmlns:p14="http://schemas.microsoft.com/office/powerpoint/2010/main" val="20628538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ELL\Desktop\Pictures 6.03.2013\Pressure vessel\New folder (5)\016.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4784678" y="870466"/>
            <a:ext cx="4114800" cy="29639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DELL\Desktop\Pictures 6.03.2013\Pressure vessel\New folder (5)\01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266905" y="884114"/>
            <a:ext cx="4157663" cy="2958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DELL\Desktop\Pictures 6.03.2013\Pressure vessel\New folder (5)\015.JPG"/>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3500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2395162" y="3962400"/>
            <a:ext cx="4267201" cy="2701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352800" y="501134"/>
            <a:ext cx="2351926" cy="369332"/>
          </a:xfrm>
          <a:prstGeom prst="rect">
            <a:avLst/>
          </a:prstGeom>
          <a:noFill/>
        </p:spPr>
        <p:txBody>
          <a:bodyPr wrap="non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HEAT EXCHANG</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 name="Picture 9"/>
          <p:cNvPicPr/>
          <p:nvPr/>
        </p:nvPicPr>
        <p:blipFill>
          <a:blip r:embed="rId8"/>
          <a:stretch>
            <a:fillRect/>
          </a:stretch>
        </p:blipFill>
        <p:spPr>
          <a:xfrm>
            <a:off x="0" y="0"/>
            <a:ext cx="914400" cy="685800"/>
          </a:xfrm>
          <a:prstGeom prst="rect">
            <a:avLst/>
          </a:prstGeom>
        </p:spPr>
      </p:pic>
      <p:pic>
        <p:nvPicPr>
          <p:cNvPr id="13" name="Picture 12"/>
          <p:cNvPicPr/>
          <p:nvPr/>
        </p:nvPicPr>
        <p:blipFill>
          <a:blip r:embed="rId9"/>
          <a:stretch>
            <a:fillRect/>
          </a:stretch>
        </p:blipFill>
        <p:spPr>
          <a:xfrm>
            <a:off x="7956551" y="0"/>
            <a:ext cx="1187450" cy="533400"/>
          </a:xfrm>
          <a:prstGeom prst="rect">
            <a:avLst/>
          </a:prstGeom>
        </p:spPr>
      </p:pic>
      <p:sp>
        <p:nvSpPr>
          <p:cNvPr id="11" name="Rectangle 10"/>
          <p:cNvSpPr/>
          <p:nvPr/>
        </p:nvSpPr>
        <p:spPr>
          <a:xfrm>
            <a:off x="3662134" y="53117"/>
            <a:ext cx="1819729"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252737279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2133" y="0"/>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pic>
        <p:nvPicPr>
          <p:cNvPr id="7" name="Picture 3" descr="DSCF4177"/>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73653" y="749911"/>
            <a:ext cx="4343400"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3653" y="3657600"/>
            <a:ext cx="4265211" cy="307777"/>
          </a:xfrm>
          <a:prstGeom prst="rect">
            <a:avLst/>
          </a:prstGeom>
        </p:spPr>
        <p:txBody>
          <a:bodyPr wrap="square">
            <a:spAutoFit/>
          </a:bodyPr>
          <a:lstStyle/>
          <a:p>
            <a:r>
              <a:rPr lang="en-US" sz="1400" b="1" dirty="0">
                <a:solidFill>
                  <a:srgbClr val="0033CC"/>
                </a:solidFill>
                <a:latin typeface="Comic Sans MS" pitchFamily="66" charset="0"/>
              </a:rPr>
              <a:t>ROTARY KILN AT </a:t>
            </a:r>
            <a:r>
              <a:rPr lang="en-US" sz="1400" b="1" dirty="0" smtClean="0">
                <a:solidFill>
                  <a:srgbClr val="0033CC"/>
                </a:solidFill>
                <a:latin typeface="Comic Sans MS" pitchFamily="66" charset="0"/>
              </a:rPr>
              <a:t>BHILAI STEEL PLANT </a:t>
            </a:r>
            <a:endParaRPr lang="en-US" sz="1400" b="1" dirty="0">
              <a:solidFill>
                <a:srgbClr val="0033CC"/>
              </a:solidFill>
              <a:latin typeface="Comic Sans MS" pitchFamily="66" charset="0"/>
            </a:endParaRPr>
          </a:p>
        </p:txBody>
      </p:sp>
      <p:pic>
        <p:nvPicPr>
          <p:cNvPr id="9" name="Picture 3" descr="DSCF4227"/>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4337727" y="3657600"/>
            <a:ext cx="4668802"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609259" y="3349823"/>
            <a:ext cx="4452498" cy="307777"/>
          </a:xfrm>
          <a:prstGeom prst="rect">
            <a:avLst/>
          </a:prstGeom>
        </p:spPr>
        <p:txBody>
          <a:bodyPr wrap="square">
            <a:spAutoFit/>
          </a:bodyPr>
          <a:lstStyle/>
          <a:p>
            <a:pPr algn="r"/>
            <a:r>
              <a:rPr lang="en-US" sz="1400" b="1" dirty="0">
                <a:solidFill>
                  <a:srgbClr val="0033CC"/>
                </a:solidFill>
                <a:latin typeface="Comic Sans MS" pitchFamily="66" charset="0"/>
              </a:rPr>
              <a:t>ROTARY KILN AT VIZAG </a:t>
            </a:r>
            <a:r>
              <a:rPr lang="en-US" sz="1400" b="1" dirty="0" smtClean="0">
                <a:solidFill>
                  <a:srgbClr val="0033CC"/>
                </a:solidFill>
                <a:latin typeface="Comic Sans MS" pitchFamily="66" charset="0"/>
              </a:rPr>
              <a:t> STEEL PLANT</a:t>
            </a:r>
            <a:endParaRPr lang="en-US" sz="1400" b="1" dirty="0">
              <a:solidFill>
                <a:srgbClr val="0033CC"/>
              </a:solidFill>
              <a:latin typeface="Comic Sans MS" pitchFamily="66" charset="0"/>
            </a:endParaRPr>
          </a:p>
        </p:txBody>
      </p:sp>
      <p:pic>
        <p:nvPicPr>
          <p:cNvPr id="11" name="Picture 10"/>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2" name="Rectangle 1"/>
          <p:cNvSpPr/>
          <p:nvPr/>
        </p:nvSpPr>
        <p:spPr>
          <a:xfrm>
            <a:off x="3662133" y="348734"/>
            <a:ext cx="1919115"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ROTARY KILN </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2592549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oushik biswas\Desktop\Presentation\New Photos\Picture 4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607" y="3807304"/>
            <a:ext cx="5236369" cy="3080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koushik biswas\Desktop\Presentation\New Photos\Picture 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0134"/>
            <a:ext cx="5236369" cy="2932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34030" y="3903076"/>
            <a:ext cx="1447832" cy="338554"/>
          </a:xfrm>
          <a:prstGeom prst="rect">
            <a:avLst/>
          </a:prstGeom>
          <a:noFill/>
        </p:spPr>
        <p:txBody>
          <a:bodyPr wrap="none" rtlCol="0">
            <a:spAutoFit/>
          </a:bodyPr>
          <a:lstStyle/>
          <a:p>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KILN SHELL</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 name="Picture 11"/>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10" name="Rectangle 9"/>
          <p:cNvSpPr/>
          <p:nvPr/>
        </p:nvSpPr>
        <p:spPr>
          <a:xfrm>
            <a:off x="2471086" y="350587"/>
            <a:ext cx="4089902" cy="369332"/>
          </a:xfrm>
          <a:prstGeom prst="rect">
            <a:avLst/>
          </a:prstGeom>
        </p:spPr>
        <p:txBody>
          <a:bodyPr wrap="none">
            <a:spAutoFit/>
          </a:bodyPr>
          <a:lstStyle/>
          <a:p>
            <a:pPr marL="68263" indent="0" algn="ctr">
              <a:buNone/>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ROTARY KILN</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4" name="Rectangle 13"/>
          <p:cNvSpPr/>
          <p:nvPr/>
        </p:nvSpPr>
        <p:spPr>
          <a:xfrm>
            <a:off x="3662133" y="0"/>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30835707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sers\SAYAJI\Desktop\UNIT 2 KD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4359" y="2667000"/>
            <a:ext cx="4501541" cy="37275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p:cNvSpPr txBox="1">
            <a:spLocks noChangeArrowheads="1"/>
          </p:cNvSpPr>
          <p:nvPr/>
        </p:nvSpPr>
        <p:spPr bwMode="auto">
          <a:xfrm>
            <a:off x="7105350" y="2165636"/>
            <a:ext cx="1889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2000" dirty="0">
                <a:solidFill>
                  <a:srgbClr val="0033CC"/>
                </a:solidFill>
                <a:latin typeface="Comic Sans MS" pitchFamily="66" charset="0"/>
              </a:rPr>
              <a:t>UNIT - II</a:t>
            </a:r>
          </a:p>
        </p:txBody>
      </p:sp>
      <p:sp>
        <p:nvSpPr>
          <p:cNvPr id="13" name="TextBox 1"/>
          <p:cNvSpPr txBox="1">
            <a:spLocks noChangeArrowheads="1"/>
          </p:cNvSpPr>
          <p:nvPr/>
        </p:nvSpPr>
        <p:spPr bwMode="auto">
          <a:xfrm>
            <a:off x="6248400" y="1234487"/>
            <a:ext cx="36030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1600" dirty="0" smtClean="0">
                <a:solidFill>
                  <a:srgbClr val="0033CC"/>
                </a:solidFill>
                <a:latin typeface="Comic Sans MS" pitchFamily="66" charset="0"/>
              </a:rPr>
              <a:t>OPEN AREA :32,250 m²</a:t>
            </a:r>
          </a:p>
          <a:p>
            <a:r>
              <a:rPr lang="en-US" sz="1600" dirty="0">
                <a:solidFill>
                  <a:srgbClr val="0033CC"/>
                </a:solidFill>
                <a:latin typeface="Comic Sans MS" pitchFamily="66" charset="0"/>
              </a:rPr>
              <a:t>COVERED AREA:18,750 </a:t>
            </a:r>
            <a:r>
              <a:rPr lang="en-US" sz="1600" dirty="0" smtClean="0">
                <a:solidFill>
                  <a:srgbClr val="0033CC"/>
                </a:solidFill>
                <a:latin typeface="Comic Sans MS" pitchFamily="66" charset="0"/>
              </a:rPr>
              <a:t>m²</a:t>
            </a:r>
            <a:endParaRPr lang="en-US" sz="1600" dirty="0">
              <a:solidFill>
                <a:srgbClr val="0033CC"/>
              </a:solidFill>
              <a:latin typeface="Comic Sans MS" pitchFamily="66" charset="0"/>
            </a:endParaRPr>
          </a:p>
        </p:txBody>
      </p:sp>
      <p:sp>
        <p:nvSpPr>
          <p:cNvPr id="14" name="Rectangle 13"/>
          <p:cNvSpPr/>
          <p:nvPr/>
        </p:nvSpPr>
        <p:spPr>
          <a:xfrm>
            <a:off x="3282808" y="35867"/>
            <a:ext cx="2255746" cy="461665"/>
          </a:xfrm>
          <a:prstGeom prst="rect">
            <a:avLst/>
          </a:prstGeom>
          <a:noFill/>
        </p:spPr>
        <p:txBody>
          <a:bodyPr wrap="none" lIns="91440" tIns="45720" rIns="91440" bIns="45720">
            <a:spAutoFit/>
          </a:bodyPr>
          <a:lstStyle/>
          <a:p>
            <a:pPr algn="ctr"/>
            <a:r>
              <a:rPr lang="en-US" sz="2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KUMARDHUB</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16" name="Picture 15"/>
          <p:cNvPicPr/>
          <p:nvPr/>
        </p:nvPicPr>
        <p:blipFill>
          <a:blip r:embed="rId3"/>
          <a:stretch>
            <a:fillRect/>
          </a:stretch>
        </p:blipFill>
        <p:spPr>
          <a:xfrm>
            <a:off x="0" y="0"/>
            <a:ext cx="914400" cy="685800"/>
          </a:xfrm>
          <a:prstGeom prst="rect">
            <a:avLst/>
          </a:prstGeom>
        </p:spPr>
      </p:pic>
      <p:pic>
        <p:nvPicPr>
          <p:cNvPr id="17" name="Picture 16"/>
          <p:cNvPicPr/>
          <p:nvPr/>
        </p:nvPicPr>
        <p:blipFill>
          <a:blip r:embed="rId4"/>
          <a:stretch>
            <a:fillRect/>
          </a:stretch>
        </p:blipFill>
        <p:spPr>
          <a:xfrm>
            <a:off x="7956551" y="0"/>
            <a:ext cx="1187450" cy="533400"/>
          </a:xfrm>
          <a:prstGeom prst="rect">
            <a:avLst/>
          </a:prstGeom>
        </p:spPr>
      </p:pic>
      <p:sp>
        <p:nvSpPr>
          <p:cNvPr id="19" name="TextBox 9"/>
          <p:cNvSpPr txBox="1">
            <a:spLocks noChangeArrowheads="1"/>
          </p:cNvSpPr>
          <p:nvPr/>
        </p:nvSpPr>
        <p:spPr bwMode="auto">
          <a:xfrm>
            <a:off x="152400" y="2165636"/>
            <a:ext cx="1889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2000" dirty="0">
                <a:solidFill>
                  <a:srgbClr val="0033CC"/>
                </a:solidFill>
                <a:latin typeface="Comic Sans MS" pitchFamily="66" charset="0"/>
              </a:rPr>
              <a:t>UNIT - </a:t>
            </a:r>
            <a:r>
              <a:rPr lang="en-US" sz="2000" dirty="0" smtClean="0">
                <a:solidFill>
                  <a:srgbClr val="0033CC"/>
                </a:solidFill>
                <a:latin typeface="Comic Sans MS" pitchFamily="66" charset="0"/>
              </a:rPr>
              <a:t>I</a:t>
            </a:r>
            <a:endParaRPr lang="en-US" sz="2000" dirty="0">
              <a:solidFill>
                <a:srgbClr val="0033CC"/>
              </a:solidFill>
              <a:latin typeface="Comic Sans MS" pitchFamily="66" charset="0"/>
            </a:endParaRPr>
          </a:p>
        </p:txBody>
      </p:sp>
      <p:pic>
        <p:nvPicPr>
          <p:cNvPr id="15" name="Picture 2" descr="DSCN2651"/>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4000"/>
                    </a14:imgEffect>
                  </a14:imgLayer>
                </a14:imgProps>
              </a:ext>
            </a:extLst>
          </a:blip>
          <a:srcRect/>
          <a:stretch>
            <a:fillRect/>
          </a:stretch>
        </p:blipFill>
        <p:spPr bwMode="auto">
          <a:xfrm>
            <a:off x="113694" y="2657475"/>
            <a:ext cx="4490665" cy="3727506"/>
          </a:xfrm>
          <a:prstGeom prst="rect">
            <a:avLst/>
          </a:prstGeom>
          <a:ln>
            <a:noFill/>
          </a:ln>
          <a:effectLst>
            <a:softEdge rad="112500"/>
          </a:effectLst>
        </p:spPr>
      </p:pic>
      <p:pic>
        <p:nvPicPr>
          <p:cNvPr id="12" name="Picture 11" descr="C:\Documents and Settings\KUNAL\Desktop\untitled.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431" y="478482"/>
            <a:ext cx="3756873" cy="2096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09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Users\DELL\Desktop\Pictures 6.03.2013\Pressure vessel\New folder (2)\MBE -Bi Prod -PGC 2 -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2" y="1676400"/>
            <a:ext cx="4582236" cy="3730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DELL\Desktop\Pictures 6.03.2013\Pressure vessel\New folder (2)\MBE-Bi prod- PGC 1 - 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030" y="1676401"/>
            <a:ext cx="4372970" cy="3730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87033" y="1209148"/>
            <a:ext cx="2861681" cy="369332"/>
          </a:xfrm>
          <a:prstGeom prst="rect">
            <a:avLst/>
          </a:prstGeom>
          <a:noFill/>
        </p:spPr>
        <p:txBody>
          <a:bodyPr wrap="non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PRIMARY GAS COOLER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sp>
        <p:nvSpPr>
          <p:cNvPr id="2" name="Rectangle 1"/>
          <p:cNvSpPr/>
          <p:nvPr/>
        </p:nvSpPr>
        <p:spPr>
          <a:xfrm>
            <a:off x="3980172" y="533400"/>
            <a:ext cx="1183657" cy="369332"/>
          </a:xfrm>
          <a:prstGeom prst="rect">
            <a:avLst/>
          </a:prstGeom>
        </p:spPr>
        <p:txBody>
          <a:bodyPr wrap="none">
            <a:spAutoFit/>
          </a:bodyPr>
          <a:lstStyle/>
          <a:p>
            <a:pPr marL="68263" indent="0" algn="ctr">
              <a:buNone/>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COOLER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2" name="Rectangle 11"/>
          <p:cNvSpPr/>
          <p:nvPr/>
        </p:nvSpPr>
        <p:spPr>
          <a:xfrm>
            <a:off x="3662133" y="71735"/>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253802036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0.JPG"/>
          <p:cNvPicPr>
            <a:picLocks noGrp="1" noChangeAspect="1"/>
          </p:cNvPicPr>
          <p:nvPr>
            <p:ph idx="4294967295"/>
          </p:nvPr>
        </p:nvPicPr>
        <p:blipFill>
          <a:blip r:embed="rId2" cstate="print"/>
          <a:srcRect/>
          <a:stretch>
            <a:fillRect/>
          </a:stretch>
        </p:blipFill>
        <p:spPr bwMode="auto">
          <a:xfrm>
            <a:off x="3581400" y="866120"/>
            <a:ext cx="5105400" cy="28194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774510" y="1752600"/>
            <a:ext cx="2743200" cy="523220"/>
          </a:xfrm>
          <a:prstGeom prst="rect">
            <a:avLst/>
          </a:prstGeom>
        </p:spPr>
        <p:txBody>
          <a:bodyPr wrap="square">
            <a:spAutoFit/>
          </a:bodyPr>
          <a:lstStyle/>
          <a:p>
            <a:pPr algn="r"/>
            <a:r>
              <a:rPr lang="en-US" sz="1400" b="1" dirty="0">
                <a:solidFill>
                  <a:srgbClr val="0033CC"/>
                </a:solidFill>
                <a:latin typeface="Comic Sans MS" pitchFamily="66" charset="0"/>
              </a:rPr>
              <a:t>STAINLESS STEEL  DRYER  </a:t>
            </a:r>
            <a:r>
              <a:rPr lang="en-US" sz="1400" b="1" dirty="0" smtClean="0">
                <a:solidFill>
                  <a:srgbClr val="0033CC"/>
                </a:solidFill>
                <a:latin typeface="Comic Sans MS" pitchFamily="66" charset="0"/>
              </a:rPr>
              <a:t>FOR </a:t>
            </a:r>
            <a:r>
              <a:rPr lang="en-US" sz="1400" b="1" dirty="0">
                <a:solidFill>
                  <a:srgbClr val="0033CC"/>
                </a:solidFill>
                <a:latin typeface="Comic Sans MS" pitchFamily="66" charset="0"/>
              </a:rPr>
              <a:t>KILBURN ENGG. </a:t>
            </a:r>
          </a:p>
        </p:txBody>
      </p:sp>
      <p:pic>
        <p:nvPicPr>
          <p:cNvPr id="6" name="Content Placeholder 3" descr="DSC_0030.JPG"/>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886200"/>
            <a:ext cx="400286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70848" y="3289194"/>
            <a:ext cx="2743200" cy="523220"/>
          </a:xfrm>
          <a:prstGeom prst="rect">
            <a:avLst/>
          </a:prstGeom>
        </p:spPr>
        <p:txBody>
          <a:bodyPr wrap="square">
            <a:spAutoFit/>
          </a:bodyPr>
          <a:lstStyle/>
          <a:p>
            <a:r>
              <a:rPr lang="en-US" sz="1400" b="1" dirty="0">
                <a:solidFill>
                  <a:srgbClr val="0033CC"/>
                </a:solidFill>
                <a:latin typeface="Comic Sans MS" pitchFamily="66" charset="0"/>
              </a:rPr>
              <a:t>CALCINER SHELL                                  ( </a:t>
            </a:r>
            <a:r>
              <a:rPr lang="en-US" sz="1400" b="1" dirty="0" smtClean="0">
                <a:solidFill>
                  <a:srgbClr val="0033CC"/>
                </a:solidFill>
                <a:latin typeface="Comic Sans MS" pitchFamily="66" charset="0"/>
              </a:rPr>
              <a:t>3.6m </a:t>
            </a:r>
            <a:r>
              <a:rPr lang="en-US" sz="1400" b="1" dirty="0" err="1" smtClean="0">
                <a:solidFill>
                  <a:srgbClr val="0033CC"/>
                </a:solidFill>
                <a:latin typeface="Comic Sans MS" pitchFamily="66" charset="0"/>
              </a:rPr>
              <a:t>Dia</a:t>
            </a:r>
            <a:r>
              <a:rPr lang="en-US" sz="1400" b="1" dirty="0" smtClean="0">
                <a:solidFill>
                  <a:srgbClr val="0033CC"/>
                </a:solidFill>
                <a:latin typeface="Comic Sans MS" pitchFamily="66" charset="0"/>
              </a:rPr>
              <a:t> </a:t>
            </a:r>
            <a:r>
              <a:rPr lang="en-US" sz="1400" b="1" dirty="0">
                <a:solidFill>
                  <a:srgbClr val="0033CC"/>
                </a:solidFill>
                <a:latin typeface="Comic Sans MS" pitchFamily="66" charset="0"/>
              </a:rPr>
              <a:t>X 30 </a:t>
            </a:r>
            <a:r>
              <a:rPr lang="en-US" sz="1400" b="1" dirty="0" smtClean="0">
                <a:solidFill>
                  <a:srgbClr val="0033CC"/>
                </a:solidFill>
                <a:latin typeface="Comic Sans MS" pitchFamily="66" charset="0"/>
              </a:rPr>
              <a:t>m LG</a:t>
            </a:r>
            <a:r>
              <a:rPr lang="en-US" sz="1400" b="1" dirty="0">
                <a:solidFill>
                  <a:srgbClr val="0033CC"/>
                </a:solidFill>
                <a:latin typeface="Comic Sans MS" pitchFamily="66" charset="0"/>
              </a:rPr>
              <a:t>.)</a:t>
            </a:r>
          </a:p>
        </p:txBody>
      </p:sp>
      <p:pic>
        <p:nvPicPr>
          <p:cNvPr id="11" name="Picture 2"/>
          <p:cNvPicPr>
            <a:picLocks noGrp="1" noChangeAspect="1" noChangeArrowheads="1"/>
          </p:cNvPicPr>
          <p:nvPr>
            <p:ph idx="4294967295"/>
          </p:nvPr>
        </p:nvPicPr>
        <p:blipFill>
          <a:blip r:embed="rId4" cstate="print"/>
          <a:srcRect/>
          <a:stretch>
            <a:fillRect/>
          </a:stretch>
        </p:blipFill>
        <p:spPr bwMode="auto">
          <a:xfrm>
            <a:off x="4826942" y="3886200"/>
            <a:ext cx="3857081" cy="2736877"/>
          </a:xfrm>
          <a:prstGeom prst="rect">
            <a:avLst/>
          </a:prstGeom>
          <a:ln>
            <a:noFill/>
          </a:ln>
          <a:effectLst>
            <a:outerShdw blurRad="292100" dist="139700" dir="2700000" algn="tl" rotWithShape="0">
              <a:srgbClr val="333333">
                <a:alpha val="65000"/>
              </a:srgbClr>
            </a:outerShdw>
          </a:effectLst>
        </p:spPr>
      </p:pic>
      <p:pic>
        <p:nvPicPr>
          <p:cNvPr id="12" name="Picture 11"/>
          <p:cNvPicPr/>
          <p:nvPr/>
        </p:nvPicPr>
        <p:blipFill>
          <a:blip r:embed="rId5"/>
          <a:stretch>
            <a:fillRect/>
          </a:stretch>
        </p:blipFill>
        <p:spPr>
          <a:xfrm>
            <a:off x="0" y="0"/>
            <a:ext cx="914400" cy="685800"/>
          </a:xfrm>
          <a:prstGeom prst="rect">
            <a:avLst/>
          </a:prstGeom>
        </p:spPr>
      </p:pic>
      <p:pic>
        <p:nvPicPr>
          <p:cNvPr id="14" name="Picture 13"/>
          <p:cNvPicPr/>
          <p:nvPr/>
        </p:nvPicPr>
        <p:blipFill>
          <a:blip r:embed="rId6"/>
          <a:stretch>
            <a:fillRect/>
          </a:stretch>
        </p:blipFill>
        <p:spPr>
          <a:xfrm>
            <a:off x="7956551" y="0"/>
            <a:ext cx="1187450" cy="533400"/>
          </a:xfrm>
          <a:prstGeom prst="rect">
            <a:avLst/>
          </a:prstGeom>
        </p:spPr>
      </p:pic>
      <p:sp>
        <p:nvSpPr>
          <p:cNvPr id="15" name="Rectangle 14"/>
          <p:cNvSpPr/>
          <p:nvPr/>
        </p:nvSpPr>
        <p:spPr>
          <a:xfrm>
            <a:off x="3429000" y="18392"/>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
        <p:nvSpPr>
          <p:cNvPr id="16" name="Rectangle 15"/>
          <p:cNvSpPr/>
          <p:nvPr/>
        </p:nvSpPr>
        <p:spPr>
          <a:xfrm>
            <a:off x="3836002" y="456358"/>
            <a:ext cx="1005725" cy="369332"/>
          </a:xfrm>
          <a:prstGeom prst="rect">
            <a:avLst/>
          </a:prstGeom>
        </p:spPr>
        <p:txBody>
          <a:bodyPr wrap="none">
            <a:spAutoFit/>
          </a:bodyPr>
          <a:lstStyle/>
          <a:p>
            <a:pPr marL="68263" indent="0" algn="ctr">
              <a:buNone/>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DRYER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64845800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koushik biswas\Desktop\Presentation\New Photos\DSCN69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733" y="3825525"/>
            <a:ext cx="4465079" cy="28478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721303" y="469821"/>
            <a:ext cx="1464860"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SCRUBBER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 name="Picture 11"/>
          <p:cNvPicPr/>
          <p:nvPr/>
        </p:nvPicPr>
        <p:blipFill>
          <a:blip r:embed="rId3"/>
          <a:stretch>
            <a:fillRect/>
          </a:stretch>
        </p:blipFill>
        <p:spPr>
          <a:xfrm>
            <a:off x="0" y="0"/>
            <a:ext cx="914400" cy="685800"/>
          </a:xfrm>
          <a:prstGeom prst="rect">
            <a:avLst/>
          </a:prstGeom>
        </p:spPr>
      </p:pic>
      <p:pic>
        <p:nvPicPr>
          <p:cNvPr id="13" name="Picture 12"/>
          <p:cNvPicPr/>
          <p:nvPr/>
        </p:nvPicPr>
        <p:blipFill>
          <a:blip r:embed="rId4"/>
          <a:stretch>
            <a:fillRect/>
          </a:stretch>
        </p:blipFill>
        <p:spPr>
          <a:xfrm>
            <a:off x="7956551" y="0"/>
            <a:ext cx="1187450" cy="533400"/>
          </a:xfrm>
          <a:prstGeom prst="rect">
            <a:avLst/>
          </a:prstGeom>
        </p:spPr>
      </p:pic>
      <p:sp>
        <p:nvSpPr>
          <p:cNvPr id="15" name="Rectangle 14"/>
          <p:cNvSpPr/>
          <p:nvPr/>
        </p:nvSpPr>
        <p:spPr>
          <a:xfrm>
            <a:off x="3543868" y="30860"/>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pic>
        <p:nvPicPr>
          <p:cNvPr id="1208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883508"/>
            <a:ext cx="4468195" cy="2949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9797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D:\Photo\DSCN13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5" y="1504802"/>
            <a:ext cx="4267200" cy="3673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D:\Photo\DSCN13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8150"/>
            <a:ext cx="4492957" cy="3626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p:nvPr/>
        </p:nvPicPr>
        <p:blipFill>
          <a:blip r:embed="rId4"/>
          <a:stretch>
            <a:fillRect/>
          </a:stretch>
        </p:blipFill>
        <p:spPr>
          <a:xfrm>
            <a:off x="0" y="0"/>
            <a:ext cx="914400" cy="685800"/>
          </a:xfrm>
          <a:prstGeom prst="rect">
            <a:avLst/>
          </a:prstGeom>
        </p:spPr>
      </p:pic>
      <p:pic>
        <p:nvPicPr>
          <p:cNvPr id="15" name="Picture 14"/>
          <p:cNvPicPr/>
          <p:nvPr/>
        </p:nvPicPr>
        <p:blipFill>
          <a:blip r:embed="rId5"/>
          <a:stretch>
            <a:fillRect/>
          </a:stretch>
        </p:blipFill>
        <p:spPr>
          <a:xfrm>
            <a:off x="7956551" y="0"/>
            <a:ext cx="1187450" cy="533400"/>
          </a:xfrm>
          <a:prstGeom prst="rect">
            <a:avLst/>
          </a:prstGeom>
        </p:spPr>
      </p:pic>
      <p:sp>
        <p:nvSpPr>
          <p:cNvPr id="16" name="TextBox 15"/>
          <p:cNvSpPr txBox="1"/>
          <p:nvPr/>
        </p:nvSpPr>
        <p:spPr>
          <a:xfrm>
            <a:off x="3952191" y="578486"/>
            <a:ext cx="1447800"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SCRUBBER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8" name="Rectangle 17"/>
          <p:cNvSpPr/>
          <p:nvPr/>
        </p:nvSpPr>
        <p:spPr>
          <a:xfrm>
            <a:off x="3766226" y="48004"/>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14846525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N1096"/>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7000"/>
                    </a14:imgEffect>
                  </a14:imgLayer>
                </a14:imgProps>
              </a:ext>
            </a:extLst>
          </a:blip>
          <a:srcRect/>
          <a:stretch>
            <a:fillRect/>
          </a:stretch>
        </p:blipFill>
        <p:spPr bwMode="auto">
          <a:xfrm>
            <a:off x="221776" y="766465"/>
            <a:ext cx="4350223" cy="289113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21776" y="3762935"/>
            <a:ext cx="2270173" cy="307777"/>
          </a:xfrm>
          <a:prstGeom prst="rect">
            <a:avLst/>
          </a:prstGeom>
        </p:spPr>
        <p:txBody>
          <a:bodyPr wrap="none">
            <a:spAutoFit/>
          </a:bodyPr>
          <a:lstStyle/>
          <a:p>
            <a:r>
              <a:rPr lang="en-US" sz="1400" b="1" dirty="0" smtClean="0">
                <a:solidFill>
                  <a:srgbClr val="0033CC"/>
                </a:solidFill>
                <a:latin typeface="Comic Sans MS" pitchFamily="66" charset="0"/>
              </a:rPr>
              <a:t>TROMMEL STRUCTURE</a:t>
            </a:r>
            <a:endParaRPr lang="en-US" sz="1400" b="1" dirty="0">
              <a:solidFill>
                <a:srgbClr val="0033CC"/>
              </a:solidFill>
              <a:latin typeface="Comic Sans MS" pitchFamily="66" charset="0"/>
            </a:endParaRPr>
          </a:p>
        </p:txBody>
      </p:sp>
      <p:pic>
        <p:nvPicPr>
          <p:cNvPr id="7" name="Picture 2" descr="C:\Documents and Settings\CONFERANCE ROOM\Desktop\photos\danieli\DSC_0026.JPG"/>
          <p:cNvPicPr>
            <a:picLocks noChangeAspect="1" noChangeArrowheads="1"/>
          </p:cNvPicPr>
          <p:nvPr/>
        </p:nvPicPr>
        <p:blipFill>
          <a:blip r:embed="rId4" cstate="print"/>
          <a:srcRect/>
          <a:stretch>
            <a:fillRect/>
          </a:stretch>
        </p:blipFill>
        <p:spPr bwMode="auto">
          <a:xfrm>
            <a:off x="4572000" y="3733800"/>
            <a:ext cx="4267200" cy="2895599"/>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105401" y="3055863"/>
            <a:ext cx="3733800" cy="584775"/>
          </a:xfrm>
          <a:prstGeom prst="rect">
            <a:avLst/>
          </a:prstGeom>
        </p:spPr>
        <p:txBody>
          <a:bodyPr wrap="square">
            <a:spAutoFit/>
          </a:bodyPr>
          <a:lstStyle/>
          <a:p>
            <a:pPr algn="r"/>
            <a:r>
              <a:rPr lang="en-US" sz="1400" b="1" dirty="0">
                <a:solidFill>
                  <a:srgbClr val="0033CC"/>
                </a:solidFill>
                <a:latin typeface="Comic Sans MS" pitchFamily="66" charset="0"/>
              </a:rPr>
              <a:t>LATERAL LIFTABLE </a:t>
            </a:r>
            <a:r>
              <a:rPr lang="en-US" sz="1400" b="1" dirty="0" smtClean="0">
                <a:solidFill>
                  <a:srgbClr val="0033CC"/>
                </a:solidFill>
                <a:latin typeface="Comic Sans MS" pitchFamily="66" charset="0"/>
              </a:rPr>
              <a:t>BILLET CASTER </a:t>
            </a:r>
            <a:r>
              <a:rPr lang="en-US" sz="1400" b="1" dirty="0">
                <a:solidFill>
                  <a:srgbClr val="0033CC"/>
                </a:solidFill>
                <a:latin typeface="Comic Sans MS" pitchFamily="66" charset="0"/>
              </a:rPr>
              <a:t>FOR DANIELI</a:t>
            </a:r>
            <a:r>
              <a:rPr lang="en-US" b="1" dirty="0">
                <a:solidFill>
                  <a:srgbClr val="0033CC"/>
                </a:solidFill>
                <a:latin typeface="Comic Sans MS" pitchFamily="66" charset="0"/>
              </a:rPr>
              <a:t> </a:t>
            </a:r>
          </a:p>
        </p:txBody>
      </p:sp>
      <p:pic>
        <p:nvPicPr>
          <p:cNvPr id="11" name="Picture 10"/>
          <p:cNvPicPr/>
          <p:nvPr/>
        </p:nvPicPr>
        <p:blipFill>
          <a:blip r:embed="rId5"/>
          <a:stretch>
            <a:fillRect/>
          </a:stretch>
        </p:blipFill>
        <p:spPr>
          <a:xfrm>
            <a:off x="0" y="0"/>
            <a:ext cx="914400" cy="685800"/>
          </a:xfrm>
          <a:prstGeom prst="rect">
            <a:avLst/>
          </a:prstGeom>
        </p:spPr>
      </p:pic>
      <p:pic>
        <p:nvPicPr>
          <p:cNvPr id="13" name="Picture 12"/>
          <p:cNvPicPr/>
          <p:nvPr/>
        </p:nvPicPr>
        <p:blipFill>
          <a:blip r:embed="rId6"/>
          <a:stretch>
            <a:fillRect/>
          </a:stretch>
        </p:blipFill>
        <p:spPr>
          <a:xfrm>
            <a:off x="7956551" y="0"/>
            <a:ext cx="1187450" cy="533400"/>
          </a:xfrm>
          <a:prstGeom prst="rect">
            <a:avLst/>
          </a:prstGeom>
        </p:spPr>
      </p:pic>
      <p:sp>
        <p:nvSpPr>
          <p:cNvPr id="10" name="Rectangle 9"/>
          <p:cNvSpPr/>
          <p:nvPr/>
        </p:nvSpPr>
        <p:spPr>
          <a:xfrm>
            <a:off x="3134906" y="357116"/>
            <a:ext cx="256031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OTHER EQUIPMENT</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9" name="Rectangle 8"/>
          <p:cNvSpPr/>
          <p:nvPr/>
        </p:nvSpPr>
        <p:spPr>
          <a:xfrm>
            <a:off x="3505200" y="-33883"/>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27518409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228600" y="1219200"/>
            <a:ext cx="8115300" cy="457199"/>
          </a:xfrm>
        </p:spPr>
        <p:txBody>
          <a:bodyPr>
            <a:normAutofit/>
          </a:bodyPr>
          <a:lstStyle/>
          <a:p>
            <a:pPr marL="68263" indent="0">
              <a:buNone/>
            </a:pPr>
            <a:r>
              <a:rPr lang="en-US" sz="1400" b="1" dirty="0" smtClean="0">
                <a:solidFill>
                  <a:srgbClr val="0033CC"/>
                </a:solidFill>
                <a:latin typeface="Comic Sans MS" pitchFamily="66" charset="0"/>
              </a:rPr>
              <a:t>REACTOR DOOR , TRANSFER ARM FLASK FOR NUCLEAR POWER</a:t>
            </a:r>
          </a:p>
          <a:p>
            <a:pPr marL="68263" indent="0">
              <a:buFont typeface="Wingdings" pitchFamily="2" charset="2"/>
              <a:buNone/>
            </a:pPr>
            <a:endParaRPr lang="en-US" sz="2800" dirty="0" smtClean="0"/>
          </a:p>
          <a:p>
            <a:pPr marL="68263" indent="0" algn="just" eaLnBrk="1" hangingPunct="1">
              <a:buFont typeface="Wingdings" pitchFamily="2" charset="2"/>
              <a:buNone/>
            </a:pPr>
            <a:endParaRPr lang="en-US" sz="2800" dirty="0" smtClean="0">
              <a:latin typeface="Arial" charset="0"/>
              <a:cs typeface="Arial" charset="0"/>
            </a:endParaRPr>
          </a:p>
          <a:p>
            <a:pPr marL="68263" indent="0" algn="just" eaLnBrk="1" hangingPunct="1">
              <a:buFont typeface="Arial" charset="0"/>
              <a:buChar char="•"/>
            </a:pPr>
            <a:endParaRPr lang="en-US" sz="2800" b="1" dirty="0" smtClean="0">
              <a:latin typeface="Arial" charset="0"/>
              <a:cs typeface="Arial" charset="0"/>
            </a:endParaRPr>
          </a:p>
        </p:txBody>
      </p:sp>
      <p:pic>
        <p:nvPicPr>
          <p:cNvPr id="8" name="Picture 6" descr="C:\Users\koushik biswas\Desktop\Presentation\New Photos\Picture 143.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1000"/>
                    </a14:imgEffect>
                    <a14:imgEffect>
                      <a14:brightnessContrast bright="14000"/>
                    </a14:imgEffect>
                  </a14:imgLayer>
                </a14:imgProps>
              </a:ext>
              <a:ext uri="{28A0092B-C50C-407E-A947-70E740481C1C}">
                <a14:useLocalDpi xmlns:a14="http://schemas.microsoft.com/office/drawing/2010/main" val="0"/>
              </a:ext>
            </a:extLst>
          </a:blip>
          <a:srcRect/>
          <a:stretch>
            <a:fillRect/>
          </a:stretch>
        </p:blipFill>
        <p:spPr bwMode="auto">
          <a:xfrm>
            <a:off x="228600" y="1752600"/>
            <a:ext cx="4211834"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C:\Users\koushik biswas\Desktop\Presentation\New Photos\Picture 1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752600"/>
            <a:ext cx="4106839"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p:nvPr/>
        </p:nvPicPr>
        <p:blipFill>
          <a:blip r:embed="rId5"/>
          <a:stretch>
            <a:fillRect/>
          </a:stretch>
        </p:blipFill>
        <p:spPr>
          <a:xfrm>
            <a:off x="0" y="0"/>
            <a:ext cx="914400" cy="685800"/>
          </a:xfrm>
          <a:prstGeom prst="rect">
            <a:avLst/>
          </a:prstGeom>
        </p:spPr>
      </p:pic>
      <p:pic>
        <p:nvPicPr>
          <p:cNvPr id="14" name="Picture 13"/>
          <p:cNvPicPr/>
          <p:nvPr/>
        </p:nvPicPr>
        <p:blipFill>
          <a:blip r:embed="rId6"/>
          <a:stretch>
            <a:fillRect/>
          </a:stretch>
        </p:blipFill>
        <p:spPr>
          <a:xfrm>
            <a:off x="7956551" y="0"/>
            <a:ext cx="1187450" cy="533400"/>
          </a:xfrm>
          <a:prstGeom prst="rect">
            <a:avLst/>
          </a:prstGeom>
        </p:spPr>
      </p:pic>
      <p:sp>
        <p:nvSpPr>
          <p:cNvPr id="15" name="Rectangle 14"/>
          <p:cNvSpPr/>
          <p:nvPr/>
        </p:nvSpPr>
        <p:spPr>
          <a:xfrm>
            <a:off x="3160276" y="432483"/>
            <a:ext cx="256031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OTHER EQUIPMENT</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Rectangle 9"/>
          <p:cNvSpPr/>
          <p:nvPr/>
        </p:nvSpPr>
        <p:spPr>
          <a:xfrm>
            <a:off x="3505200" y="-33883"/>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2656774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DELL\Desktop\Pictures 6.03.2013\Pressure vessel\New folder (4)\DSCN60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636" y="3645090"/>
            <a:ext cx="5166024" cy="3078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DELL\Desktop\Pictures 6.03.2013\Pressure vessel\New folder (4)\0612200916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12" y="743006"/>
            <a:ext cx="4724400" cy="2902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242329" y="3275631"/>
            <a:ext cx="2727325" cy="307777"/>
          </a:xfrm>
          <a:prstGeom prst="rect">
            <a:avLst/>
          </a:prstGeom>
          <a:noFill/>
        </p:spPr>
        <p:txBody>
          <a:bodyPr wrap="square" rtlCol="0">
            <a:spAutoFit/>
          </a:bodyPr>
          <a:lstStyle/>
          <a:p>
            <a:pPr algn="r"/>
            <a:r>
              <a:rPr lang="en-US" sz="1400" b="1" dirty="0" smtClean="0">
                <a:solidFill>
                  <a:srgbClr val="0033CC"/>
                </a:solidFill>
                <a:latin typeface="Comic Sans MS" pitchFamily="66" charset="0"/>
              </a:rPr>
              <a:t>NAPTHALENE STRIPPER</a:t>
            </a:r>
            <a:endParaRPr lang="en-US" sz="1400" b="1" dirty="0">
              <a:solidFill>
                <a:srgbClr val="0033CC"/>
              </a:solidFill>
              <a:latin typeface="Comic Sans MS" pitchFamily="66" charset="0"/>
            </a:endParaRPr>
          </a:p>
        </p:txBody>
      </p:sp>
      <p:sp>
        <p:nvSpPr>
          <p:cNvPr id="12" name="TextBox 11"/>
          <p:cNvSpPr txBox="1"/>
          <p:nvPr/>
        </p:nvSpPr>
        <p:spPr>
          <a:xfrm>
            <a:off x="95512" y="3810000"/>
            <a:ext cx="3794124" cy="307777"/>
          </a:xfrm>
          <a:prstGeom prst="rect">
            <a:avLst/>
          </a:prstGeom>
          <a:noFill/>
        </p:spPr>
        <p:txBody>
          <a:bodyPr wrap="square" rtlCol="0">
            <a:spAutoFit/>
          </a:bodyPr>
          <a:lstStyle/>
          <a:p>
            <a:r>
              <a:rPr lang="en-US" sz="1400" b="1" dirty="0" smtClean="0">
                <a:solidFill>
                  <a:srgbClr val="0033CC"/>
                </a:solidFill>
                <a:latin typeface="Comic Sans MS" pitchFamily="66" charset="0"/>
              </a:rPr>
              <a:t>CLAUS REACTOR &amp; DE-SUPER HEATER</a:t>
            </a:r>
            <a:endParaRPr lang="en-US" sz="1400" b="1" dirty="0">
              <a:solidFill>
                <a:srgbClr val="0033CC"/>
              </a:solidFill>
              <a:latin typeface="Comic Sans MS" pitchFamily="66" charset="0"/>
            </a:endParaRPr>
          </a:p>
        </p:txBody>
      </p:sp>
      <p:pic>
        <p:nvPicPr>
          <p:cNvPr id="10" name="Picture 9"/>
          <p:cNvPicPr/>
          <p:nvPr/>
        </p:nvPicPr>
        <p:blipFill>
          <a:blip r:embed="rId4"/>
          <a:stretch>
            <a:fillRect/>
          </a:stretch>
        </p:blipFill>
        <p:spPr>
          <a:xfrm>
            <a:off x="0" y="0"/>
            <a:ext cx="914400" cy="685800"/>
          </a:xfrm>
          <a:prstGeom prst="rect">
            <a:avLst/>
          </a:prstGeom>
        </p:spPr>
      </p:pic>
      <p:pic>
        <p:nvPicPr>
          <p:cNvPr id="14" name="Picture 13"/>
          <p:cNvPicPr/>
          <p:nvPr/>
        </p:nvPicPr>
        <p:blipFill>
          <a:blip r:embed="rId5"/>
          <a:stretch>
            <a:fillRect/>
          </a:stretch>
        </p:blipFill>
        <p:spPr>
          <a:xfrm>
            <a:off x="7956551" y="0"/>
            <a:ext cx="1187450" cy="533400"/>
          </a:xfrm>
          <a:prstGeom prst="rect">
            <a:avLst/>
          </a:prstGeom>
        </p:spPr>
      </p:pic>
      <p:sp>
        <p:nvSpPr>
          <p:cNvPr id="9" name="Rectangle 8"/>
          <p:cNvSpPr/>
          <p:nvPr/>
        </p:nvSpPr>
        <p:spPr>
          <a:xfrm>
            <a:off x="3100281" y="337432"/>
            <a:ext cx="2629566" cy="369332"/>
          </a:xfrm>
          <a:prstGeom prst="rect">
            <a:avLst/>
          </a:prstGeom>
        </p:spPr>
        <p:txBody>
          <a:bodyPr wrap="none">
            <a:spAutoFit/>
          </a:bodyPr>
          <a:lstStyle/>
          <a:p>
            <a:pPr marL="68263" indent="0" algn="ctr">
              <a:buNone/>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OTHER EQUIPMENT</a:t>
            </a:r>
          </a:p>
        </p:txBody>
      </p:sp>
      <p:sp>
        <p:nvSpPr>
          <p:cNvPr id="13" name="Rectangle 12"/>
          <p:cNvSpPr/>
          <p:nvPr/>
        </p:nvSpPr>
        <p:spPr>
          <a:xfrm>
            <a:off x="3505200" y="-33883"/>
            <a:ext cx="1819729" cy="461665"/>
          </a:xfrm>
          <a:prstGeom prst="rect">
            <a:avLst/>
          </a:prstGeom>
        </p:spPr>
        <p:txBody>
          <a:bodyPr wrap="none">
            <a:spAutoFit/>
          </a:bodyPr>
          <a:lstStyle/>
          <a:p>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JOB SHOP</a:t>
            </a:r>
          </a:p>
        </p:txBody>
      </p:sp>
    </p:spTree>
    <p:extLst>
      <p:ext uri="{BB962C8B-B14F-4D97-AF65-F5344CB8AC3E}">
        <p14:creationId xmlns:p14="http://schemas.microsoft.com/office/powerpoint/2010/main" val="335167345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chine generated alternative text: SIEMENS&#10;V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558" y="4947134"/>
            <a:ext cx="1115510" cy="49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Machine generated alternative text: JINÐAL&#10;STEEL ô P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962" y="4681851"/>
            <a:ext cx="1427108" cy="349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descr="Machine generated alternative text: A&#10;KI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970" y="4754744"/>
            <a:ext cx="1002860" cy="7889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7" descr="Machine generated alternative text: ‘ PAUL WUR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414" y="5161057"/>
            <a:ext cx="1923656" cy="408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9" descr="Machine generated alternative text: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0582" y="1641702"/>
            <a:ext cx="973325" cy="789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0" descr="Machine generated alternative text: L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04" y="2691057"/>
            <a:ext cx="1069130" cy="780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11" descr="Machine generated alternative text: [ NTPC j"/>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040" y="2057581"/>
            <a:ext cx="1261098" cy="520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2" descr="Machine generated alternative text: e&#10;I. 8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1162" y="1967909"/>
            <a:ext cx="1034744" cy="812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3" descr="Machine generated alternative text: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8144" y="4617551"/>
            <a:ext cx="944938" cy="9096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5" descr="Machine generated alternative text: "/>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4385" y="6002681"/>
            <a:ext cx="1333511" cy="4667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0428" y="5808597"/>
            <a:ext cx="986977" cy="5323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1161" y="935064"/>
            <a:ext cx="960509" cy="890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352" y="966909"/>
            <a:ext cx="1165527" cy="9028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28017" y="819822"/>
            <a:ext cx="970955" cy="861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9724" y="2933458"/>
            <a:ext cx="1392334" cy="8135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3688" y="2604924"/>
            <a:ext cx="834239" cy="911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9203" y="3373586"/>
            <a:ext cx="2254923" cy="411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37940" y="1887979"/>
            <a:ext cx="1782966" cy="543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1161" y="4947134"/>
            <a:ext cx="1034744" cy="9485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5840" y="4065661"/>
            <a:ext cx="1222629" cy="725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64126" y="1803971"/>
            <a:ext cx="2208986" cy="65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69002" y="3822863"/>
            <a:ext cx="1089400" cy="880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3112956" y="307737"/>
            <a:ext cx="2791149" cy="400110"/>
          </a:xfrm>
          <a:prstGeom prst="rect">
            <a:avLst/>
          </a:prstGeom>
        </p:spPr>
        <p:txBody>
          <a:bodyPr wrap="none">
            <a:spAutoFit/>
          </a:bodyPr>
          <a:lstStyle/>
          <a:p>
            <a:pPr>
              <a:defRPr/>
            </a:pP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SOME MAJOR CLIENTS</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27" name="Picture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72654" y="858917"/>
            <a:ext cx="2496106" cy="580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269" y="3579185"/>
            <a:ext cx="1063692" cy="10383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08603" y="887950"/>
            <a:ext cx="2032011" cy="808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9786" y="5568303"/>
            <a:ext cx="1123950" cy="895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67514" y="4025673"/>
            <a:ext cx="2405598" cy="520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8063" y="4015480"/>
            <a:ext cx="1895844" cy="402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4" descr="Machine generated alternative text: "/>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1511" y="4737970"/>
            <a:ext cx="1095823" cy="669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4"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841521" y="5764829"/>
            <a:ext cx="943945" cy="6292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1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57383" y="5695303"/>
            <a:ext cx="1360488" cy="768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25162" y="2621723"/>
            <a:ext cx="2647950" cy="504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09203" y="2528053"/>
            <a:ext cx="1462821" cy="692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4"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913413" y="5741340"/>
            <a:ext cx="1438275" cy="67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1202" y="3269386"/>
            <a:ext cx="1930628" cy="655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p:cNvPicPr/>
          <p:nvPr/>
        </p:nvPicPr>
        <p:blipFill>
          <a:blip r:embed="rId37"/>
          <a:stretch>
            <a:fillRect/>
          </a:stretch>
        </p:blipFill>
        <p:spPr>
          <a:xfrm>
            <a:off x="0" y="0"/>
            <a:ext cx="914400" cy="685800"/>
          </a:xfrm>
          <a:prstGeom prst="rect">
            <a:avLst/>
          </a:prstGeom>
        </p:spPr>
      </p:pic>
      <p:pic>
        <p:nvPicPr>
          <p:cNvPr id="44" name="Picture 43"/>
          <p:cNvPicPr/>
          <p:nvPr/>
        </p:nvPicPr>
        <p:blipFill>
          <a:blip r:embed="rId38"/>
          <a:stretch>
            <a:fillRect/>
          </a:stretch>
        </p:blipFill>
        <p:spPr>
          <a:xfrm>
            <a:off x="7956551" y="0"/>
            <a:ext cx="1187450" cy="533400"/>
          </a:xfrm>
          <a:prstGeom prst="rect">
            <a:avLst/>
          </a:prstGeom>
        </p:spPr>
      </p:pic>
    </p:spTree>
    <p:extLst>
      <p:ext uri="{BB962C8B-B14F-4D97-AF65-F5344CB8AC3E}">
        <p14:creationId xmlns:p14="http://schemas.microsoft.com/office/powerpoint/2010/main" val="28701454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297" y="2951390"/>
            <a:ext cx="1677151" cy="844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258" y="3729380"/>
            <a:ext cx="1876116" cy="422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227" y="1840550"/>
            <a:ext cx="1011423" cy="895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812" y="5436585"/>
            <a:ext cx="1411455" cy="4676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0020" y="5820352"/>
            <a:ext cx="1876470" cy="692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202" y="6077222"/>
            <a:ext cx="3136246" cy="4355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5242" y="2372995"/>
            <a:ext cx="2592448" cy="578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642" y="5469351"/>
            <a:ext cx="1485900" cy="447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7413" y="2958690"/>
            <a:ext cx="1143000"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0305" y="3976995"/>
            <a:ext cx="1728269" cy="3905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988" y="1058804"/>
            <a:ext cx="1342113" cy="8110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6978" y="1076229"/>
            <a:ext cx="1351955" cy="865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2542" y="4590593"/>
            <a:ext cx="2116992" cy="53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21333" y="5745116"/>
            <a:ext cx="1129947" cy="7680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7448" y="1819197"/>
            <a:ext cx="1562930" cy="942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0167" y="4300541"/>
            <a:ext cx="1360492" cy="523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39253" y="1742031"/>
            <a:ext cx="2448437" cy="403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37977" y="1044965"/>
            <a:ext cx="1771650" cy="428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3124200" y="455038"/>
            <a:ext cx="2791149" cy="400110"/>
          </a:xfrm>
          <a:prstGeom prst="rect">
            <a:avLst/>
          </a:prstGeom>
        </p:spPr>
        <p:txBody>
          <a:bodyPr wrap="none">
            <a:spAutoFit/>
          </a:bodyPr>
          <a:lstStyle/>
          <a:p>
            <a:pPr>
              <a:defRPr/>
            </a:pP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SOME MAJOR CLIENTS</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25" name="Picture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35884" y="3075953"/>
            <a:ext cx="986977" cy="3655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descr="Machine generated alternative text: IbkAC,%E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6988" y="4996603"/>
            <a:ext cx="1117167" cy="259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64974" y="3106079"/>
            <a:ext cx="2951027" cy="551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21333" y="5183168"/>
            <a:ext cx="1088141" cy="5440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37977" y="3807703"/>
            <a:ext cx="925880" cy="1042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8" descr="Machine generated alternative text: QP Bhushan&#10;powtp e SlU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00180" y="1068447"/>
            <a:ext cx="1387510" cy="532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1" name="Picture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30589" y="5810262"/>
            <a:ext cx="964521" cy="7175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30589" y="5014633"/>
            <a:ext cx="936388" cy="632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38107" y="2139901"/>
            <a:ext cx="1330790" cy="568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1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37397" y="5066797"/>
            <a:ext cx="1533351" cy="527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08574" y="1043999"/>
            <a:ext cx="2162175" cy="581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8986" y="2050728"/>
            <a:ext cx="1154012" cy="13703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8986" y="3526571"/>
            <a:ext cx="1098550" cy="1331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54057" y="4486015"/>
            <a:ext cx="1804988"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973093" y="5365722"/>
            <a:ext cx="914598" cy="1147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615714" y="3781936"/>
            <a:ext cx="2300287" cy="520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p:nvPr/>
        </p:nvPicPr>
        <p:blipFill>
          <a:blip r:embed="rId36"/>
          <a:stretch>
            <a:fillRect/>
          </a:stretch>
        </p:blipFill>
        <p:spPr>
          <a:xfrm>
            <a:off x="0" y="0"/>
            <a:ext cx="914400" cy="685800"/>
          </a:xfrm>
          <a:prstGeom prst="rect">
            <a:avLst/>
          </a:prstGeom>
        </p:spPr>
      </p:pic>
      <p:pic>
        <p:nvPicPr>
          <p:cNvPr id="42" name="Picture 41"/>
          <p:cNvPicPr/>
          <p:nvPr/>
        </p:nvPicPr>
        <p:blipFill>
          <a:blip r:embed="rId37"/>
          <a:stretch>
            <a:fillRect/>
          </a:stretch>
        </p:blipFill>
        <p:spPr>
          <a:xfrm>
            <a:off x="7956551" y="0"/>
            <a:ext cx="1187450" cy="533400"/>
          </a:xfrm>
          <a:prstGeom prst="rect">
            <a:avLst/>
          </a:prstGeom>
        </p:spPr>
      </p:pic>
    </p:spTree>
    <p:extLst>
      <p:ext uri="{BB962C8B-B14F-4D97-AF65-F5344CB8AC3E}">
        <p14:creationId xmlns:p14="http://schemas.microsoft.com/office/powerpoint/2010/main" val="24784639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905000" y="4648200"/>
            <a:ext cx="5289550" cy="646113"/>
          </a:xfrm>
          <a:prstGeom prst="rect">
            <a:avLst/>
          </a:prstGeom>
          <a:noFill/>
          <a:ln w="9525">
            <a:noFill/>
            <a:miter lim="800000"/>
            <a:headEnd/>
            <a:tailEnd/>
          </a:ln>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eaLnBrk="0" hangingPunct="0"/>
            <a:r>
              <a:rPr lang="en-US" sz="3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p>
        </p:txBody>
      </p:sp>
      <p:graphicFrame>
        <p:nvGraphicFramePr>
          <p:cNvPr id="6" name="Object 6"/>
          <p:cNvGraphicFramePr>
            <a:graphicFrameLocks noChangeAspect="1"/>
          </p:cNvGraphicFramePr>
          <p:nvPr/>
        </p:nvGraphicFramePr>
        <p:xfrm>
          <a:off x="1981200" y="1524000"/>
          <a:ext cx="5334000" cy="2971800"/>
        </p:xfrm>
        <a:graphic>
          <a:graphicData uri="http://schemas.openxmlformats.org/presentationml/2006/ole">
            <mc:AlternateContent xmlns:mc="http://schemas.openxmlformats.org/markup-compatibility/2006">
              <mc:Choice xmlns:v="urn:schemas-microsoft-com:vml" Requires="v">
                <p:oleObj spid="_x0000_s110868" name="Clip" r:id="rId3" imgW="5349875" imgH="2911475" progId="">
                  <p:embed/>
                </p:oleObj>
              </mc:Choice>
              <mc:Fallback>
                <p:oleObj name="Clip" r:id="rId3" imgW="5349875" imgH="2911475"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53340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p:cNvPicPr/>
          <p:nvPr/>
        </p:nvPicPr>
        <p:blipFill>
          <a:blip r:embed="rId5"/>
          <a:stretch>
            <a:fillRect/>
          </a:stretch>
        </p:blipFill>
        <p:spPr>
          <a:xfrm>
            <a:off x="0" y="0"/>
            <a:ext cx="914400" cy="685800"/>
          </a:xfrm>
          <a:prstGeom prst="rect">
            <a:avLst/>
          </a:prstGeom>
        </p:spPr>
      </p:pic>
      <p:pic>
        <p:nvPicPr>
          <p:cNvPr id="8" name="Picture 7"/>
          <p:cNvPicPr/>
          <p:nvPr/>
        </p:nvPicPr>
        <p:blipFill>
          <a:blip r:embed="rId6"/>
          <a:stretch>
            <a:fillRect/>
          </a:stretch>
        </p:blipFill>
        <p:spPr>
          <a:xfrm>
            <a:off x="7956551" y="0"/>
            <a:ext cx="1187450" cy="53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57018" y="158128"/>
            <a:ext cx="5553122" cy="461665"/>
          </a:xfrm>
          <a:prstGeom prst="rect">
            <a:avLst/>
          </a:prstGeom>
        </p:spPr>
        <p:txBody>
          <a:bodyPr wrap="none">
            <a:spAutoFit/>
          </a:bodyPr>
          <a:lstStyle/>
          <a:p>
            <a:pPr algn="ctr" eaLnBrk="0" hangingPunct="0"/>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KUMARDHUBI FACTORY - OFFICE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7" descr="C:\Documents and Settings\KUNAL\Desktop\untitle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83" y="685800"/>
            <a:ext cx="5581317"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971800"/>
            <a:ext cx="51816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60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8268" y="270070"/>
            <a:ext cx="5428089" cy="461665"/>
          </a:xfrm>
          <a:prstGeom prst="rect">
            <a:avLst/>
          </a:prstGeom>
          <a:noFill/>
        </p:spPr>
        <p:txBody>
          <a:bodyPr wrap="none" lIns="91440" tIns="45720" rIns="91440" bIns="45720">
            <a:spAutoFit/>
          </a:bodyPr>
          <a:lstStyle/>
          <a:p>
            <a:pPr algn="ctr"/>
            <a:r>
              <a:rPr lang="en-US" sz="2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KUMARDHUBI FACTORY-UNIT 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0" name="Picture 1027" descr="DSCF15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847172"/>
            <a:ext cx="9144000" cy="58584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28"/>
          <p:cNvSpPr txBox="1">
            <a:spLocks noChangeArrowheads="1"/>
          </p:cNvSpPr>
          <p:nvPr/>
        </p:nvSpPr>
        <p:spPr bwMode="auto">
          <a:xfrm>
            <a:off x="6822393" y="6267510"/>
            <a:ext cx="2268316" cy="369332"/>
          </a:xfrm>
          <a:prstGeom prst="rect">
            <a:avLst/>
          </a:prstGeom>
          <a:solidFill>
            <a:schemeClr val="accent1">
              <a:lumMod val="20000"/>
              <a:lumOff val="80000"/>
            </a:schemeClr>
          </a:solidFill>
          <a:ln w="9525">
            <a:solidFill>
              <a:srgbClr val="000000"/>
            </a:solidFill>
            <a:miter lim="800000"/>
            <a:headEnd/>
            <a:tailEnd/>
          </a:ln>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spcBef>
                <a:spcPct val="50000"/>
              </a:spcBef>
            </a:pPr>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MACHINE SHOP</a:t>
            </a:r>
          </a:p>
        </p:txBody>
      </p:sp>
      <p:pic>
        <p:nvPicPr>
          <p:cNvPr id="7" name="Picture 6"/>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spTree>
    <p:extLst>
      <p:ext uri="{BB962C8B-B14F-4D97-AF65-F5344CB8AC3E}">
        <p14:creationId xmlns:p14="http://schemas.microsoft.com/office/powerpoint/2010/main" val="2235424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27" descr="DSCF67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838201"/>
            <a:ext cx="9144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44958" y="224135"/>
            <a:ext cx="5408853" cy="461665"/>
          </a:xfrm>
          <a:prstGeom prst="rect">
            <a:avLst/>
          </a:prstGeom>
          <a:noFill/>
        </p:spPr>
        <p:txBody>
          <a:bodyPr wrap="none" lIns="91440" tIns="45720" rIns="91440" bIns="45720">
            <a:spAutoFit/>
          </a:bodyPr>
          <a:lstStyle/>
          <a:p>
            <a:pPr algn="ctr"/>
            <a:r>
              <a:rPr lang="en-US" sz="2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KUMARDHUBI FACTORY-UNIT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sp>
        <p:nvSpPr>
          <p:cNvPr id="4" name="Text Box 1029"/>
          <p:cNvSpPr txBox="1">
            <a:spLocks noChangeArrowheads="1"/>
          </p:cNvSpPr>
          <p:nvPr/>
        </p:nvSpPr>
        <p:spPr bwMode="auto">
          <a:xfrm>
            <a:off x="6248400" y="6243463"/>
            <a:ext cx="2698939" cy="369332"/>
          </a:xfrm>
          <a:prstGeom prst="rect">
            <a:avLst/>
          </a:prstGeom>
          <a:solidFill>
            <a:schemeClr val="accent1">
              <a:lumMod val="20000"/>
              <a:lumOff val="80000"/>
            </a:schemeClr>
          </a:solidFill>
          <a:ln>
            <a:noFill/>
          </a:ln>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spcBef>
                <a:spcPct val="50000"/>
              </a:spcBef>
            </a:pPr>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FABRICATION SHOP</a:t>
            </a:r>
          </a:p>
        </p:txBody>
      </p:sp>
      <p:pic>
        <p:nvPicPr>
          <p:cNvPr id="7" name="Picture 6"/>
          <p:cNvPicPr/>
          <p:nvPr/>
        </p:nvPicPr>
        <p:blipFill>
          <a:blip r:embed="rId3"/>
          <a:stretch>
            <a:fillRect/>
          </a:stretch>
        </p:blipFill>
        <p:spPr>
          <a:xfrm>
            <a:off x="0" y="0"/>
            <a:ext cx="914400" cy="685800"/>
          </a:xfrm>
          <a:prstGeom prst="rect">
            <a:avLst/>
          </a:prstGeom>
        </p:spPr>
      </p:pic>
      <p:pic>
        <p:nvPicPr>
          <p:cNvPr id="8" name="Picture 7"/>
          <p:cNvPicPr/>
          <p:nvPr/>
        </p:nvPicPr>
        <p:blipFill>
          <a:blip r:embed="rId4"/>
          <a:stretch>
            <a:fillRect/>
          </a:stretch>
        </p:blipFill>
        <p:spPr>
          <a:xfrm>
            <a:off x="7956551" y="0"/>
            <a:ext cx="1187450" cy="533400"/>
          </a:xfrm>
          <a:prstGeom prst="rect">
            <a:avLst/>
          </a:prstGeom>
        </p:spPr>
      </p:pic>
    </p:spTree>
    <p:extLst>
      <p:ext uri="{BB962C8B-B14F-4D97-AF65-F5344CB8AC3E}">
        <p14:creationId xmlns:p14="http://schemas.microsoft.com/office/powerpoint/2010/main" val="3785140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Documents and Settings\KUNAL\Desktop\untitle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4592636" cy="5181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Documents and Settings\KUNAL\Desktop\untitled.bmp"/>
          <p:cNvPicPr>
            <a:picLocks noChangeAspect="1" noChangeArrowheads="1"/>
          </p:cNvPicPr>
          <p:nvPr/>
        </p:nvPicPr>
        <p:blipFill>
          <a:blip r:embed="rId3">
            <a:lum contrast="27000"/>
            <a:extLst>
              <a:ext uri="{28A0092B-C50C-407E-A947-70E740481C1C}">
                <a14:useLocalDpi xmlns:a14="http://schemas.microsoft.com/office/drawing/2010/main" val="0"/>
              </a:ext>
            </a:extLst>
          </a:blip>
          <a:srcRect/>
          <a:stretch>
            <a:fillRect/>
          </a:stretch>
        </p:blipFill>
        <p:spPr bwMode="auto">
          <a:xfrm>
            <a:off x="4592636" y="1219200"/>
            <a:ext cx="4551364" cy="5410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5000" y="366548"/>
            <a:ext cx="5562600" cy="461665"/>
          </a:xfrm>
          <a:prstGeom prst="rect">
            <a:avLst/>
          </a:prstGeom>
          <a:noFill/>
        </p:spPr>
        <p:txBody>
          <a:bodyPr wrap="squar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KUMARDHUBI FACTORY -UNIT II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8" name="Picture 7"/>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663798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MPT-Barge-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029200"/>
            <a:ext cx="210820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Flotation mach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029200"/>
            <a:ext cx="205898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photo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488" y="5029201"/>
            <a:ext cx="2016125" cy="16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609600" y="914400"/>
            <a:ext cx="7772400" cy="3647152"/>
          </a:xfrm>
          <a:prstGeom prst="rect">
            <a:avLst/>
          </a:prstGeom>
          <a:noFill/>
          <a:ln>
            <a:noFill/>
          </a:ln>
          <a:extLst/>
        </p:spPr>
        <p:txBody>
          <a:bodyPr wrap="square">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algn="ctr">
              <a:spcBef>
                <a:spcPts val="600"/>
              </a:spcBef>
              <a:defRPr/>
            </a:pPr>
            <a:r>
              <a:rPr lang="en-US" sz="2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MCNALLY SAYAJI ENGINEERING LTD. (MSEL)  </a:t>
            </a:r>
          </a:p>
          <a:p>
            <a:pPr algn="ctr">
              <a:spcBef>
                <a:spcPts val="600"/>
              </a:spcBef>
              <a:defRPr/>
            </a:pPr>
            <a:r>
              <a:rPr lang="en-US" sz="1000" dirty="0" smtClean="0">
                <a:latin typeface="Comic Sans MS" pitchFamily="66" charset="0"/>
              </a:rPr>
              <a:t> </a:t>
            </a:r>
          </a:p>
          <a:p>
            <a:pPr algn="ctr">
              <a:spcBef>
                <a:spcPts val="600"/>
              </a:spcBef>
              <a:defRPr/>
            </a:pPr>
            <a:r>
              <a:rPr lang="en-US" sz="2400" dirty="0" smtClean="0">
                <a:solidFill>
                  <a:srgbClr val="0033CC"/>
                </a:solidFill>
                <a:latin typeface="Arial Black" pitchFamily="34" charset="0"/>
              </a:rPr>
              <a:t>Over 5 decades in business</a:t>
            </a:r>
          </a:p>
          <a:p>
            <a:pPr algn="ctr">
              <a:spcBef>
                <a:spcPts val="600"/>
              </a:spcBef>
              <a:defRPr/>
            </a:pPr>
            <a:r>
              <a:rPr lang="en-US" sz="2400" dirty="0" smtClean="0">
                <a:solidFill>
                  <a:srgbClr val="0033CC"/>
                </a:solidFill>
                <a:latin typeface="Arial Black" pitchFamily="34" charset="0"/>
              </a:rPr>
              <a:t>of</a:t>
            </a:r>
          </a:p>
          <a:p>
            <a:pPr algn="ctr">
              <a:spcBef>
                <a:spcPts val="600"/>
              </a:spcBef>
              <a:defRPr/>
            </a:pPr>
            <a:r>
              <a:rPr lang="en-US" sz="2400" dirty="0" smtClean="0">
                <a:solidFill>
                  <a:srgbClr val="0033CC"/>
                </a:solidFill>
                <a:latin typeface="Arial Black" pitchFamily="34" charset="0"/>
              </a:rPr>
              <a:t>Crushing, Screening and Material Handling Products &amp; Process Equipment  for</a:t>
            </a:r>
          </a:p>
          <a:p>
            <a:pPr algn="ctr">
              <a:spcBef>
                <a:spcPts val="600"/>
              </a:spcBef>
              <a:defRPr/>
            </a:pPr>
            <a:r>
              <a:rPr lang="en-US" sz="2400" dirty="0" smtClean="0">
                <a:solidFill>
                  <a:srgbClr val="0033CC"/>
                </a:solidFill>
                <a:latin typeface="Arial Black" pitchFamily="34" charset="0"/>
              </a:rPr>
              <a:t>Mineral </a:t>
            </a:r>
            <a:r>
              <a:rPr lang="en-US" sz="2400" dirty="0">
                <a:solidFill>
                  <a:srgbClr val="0033CC"/>
                </a:solidFill>
                <a:latin typeface="Arial Black" pitchFamily="34" charset="0"/>
              </a:rPr>
              <a:t>and Mining </a:t>
            </a:r>
            <a:r>
              <a:rPr lang="en-US" sz="2400" dirty="0" smtClean="0">
                <a:solidFill>
                  <a:srgbClr val="0033CC"/>
                </a:solidFill>
                <a:latin typeface="Arial Black" pitchFamily="34" charset="0"/>
              </a:rPr>
              <a:t>Industry</a:t>
            </a:r>
            <a:r>
              <a:rPr lang="en-US" sz="2000" dirty="0" smtClean="0">
                <a:solidFill>
                  <a:srgbClr val="0033CC"/>
                </a:solidFill>
                <a:latin typeface="Arial Black" pitchFamily="34" charset="0"/>
              </a:rPr>
              <a:t/>
            </a:r>
            <a:br>
              <a:rPr lang="en-US" sz="2000" dirty="0" smtClean="0">
                <a:solidFill>
                  <a:srgbClr val="0033CC"/>
                </a:solidFill>
                <a:latin typeface="Arial Black" pitchFamily="34" charset="0"/>
              </a:rPr>
            </a:br>
            <a:endParaRPr lang="en-US" sz="2000" dirty="0" smtClean="0">
              <a:solidFill>
                <a:srgbClr val="0033CC"/>
              </a:solidFill>
              <a:latin typeface="Arial Black" pitchFamily="34" charset="0"/>
            </a:endParaRPr>
          </a:p>
        </p:txBody>
      </p:sp>
      <p:pic>
        <p:nvPicPr>
          <p:cNvPr id="12" name="Picture 11" descr="Mi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463" y="5029201"/>
            <a:ext cx="208756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p:nvPr/>
        </p:nvPicPr>
        <p:blipFill>
          <a:blip r:embed="rId6"/>
          <a:stretch>
            <a:fillRect/>
          </a:stretch>
        </p:blipFill>
        <p:spPr>
          <a:xfrm>
            <a:off x="0" y="0"/>
            <a:ext cx="914400" cy="685800"/>
          </a:xfrm>
          <a:prstGeom prst="rect">
            <a:avLst/>
          </a:prstGeom>
        </p:spPr>
      </p:pic>
      <p:pic>
        <p:nvPicPr>
          <p:cNvPr id="14" name="Picture 13"/>
          <p:cNvPicPr/>
          <p:nvPr/>
        </p:nvPicPr>
        <p:blipFill>
          <a:blip r:embed="rId7"/>
          <a:stretch>
            <a:fillRect/>
          </a:stretch>
        </p:blipFill>
        <p:spPr>
          <a:xfrm>
            <a:off x="7956551" y="0"/>
            <a:ext cx="1187450" cy="533400"/>
          </a:xfrm>
          <a:prstGeom prst="rect">
            <a:avLst/>
          </a:prstGeom>
        </p:spPr>
      </p:pic>
    </p:spTree>
    <p:extLst>
      <p:ext uri="{BB962C8B-B14F-4D97-AF65-F5344CB8AC3E}">
        <p14:creationId xmlns:p14="http://schemas.microsoft.com/office/powerpoint/2010/main" val="374326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1" y="1524000"/>
            <a:ext cx="8839200" cy="5078313"/>
          </a:xfrm>
          <a:prstGeom prst="rect">
            <a:avLst/>
          </a:prstGeom>
        </p:spPr>
        <p:txBody>
          <a:bodyPr wrap="square">
            <a:spAutoFit/>
          </a:bodyPr>
          <a:lstStyle/>
          <a:p>
            <a:pPr indent="-342900">
              <a:buFont typeface="Wingdings" pitchFamily="2" charset="2"/>
              <a:buChar char="§"/>
            </a:pPr>
            <a:r>
              <a:rPr lang="en-US" b="1" dirty="0" smtClean="0">
                <a:solidFill>
                  <a:srgbClr val="0033CC"/>
                </a:solidFill>
                <a:latin typeface="Comic Sans MS" pitchFamily="66" charset="0"/>
              </a:rPr>
              <a:t>EOT CRANE FACILITY UPTO 70 </a:t>
            </a:r>
            <a:r>
              <a:rPr lang="en-US" b="1" dirty="0" err="1" smtClean="0">
                <a:solidFill>
                  <a:srgbClr val="0033CC"/>
                </a:solidFill>
                <a:latin typeface="Comic Sans MS" pitchFamily="66" charset="0"/>
              </a:rPr>
              <a:t>mt.</a:t>
            </a:r>
            <a:endParaRPr lang="en-US" b="1" dirty="0" smtClean="0">
              <a:solidFill>
                <a:srgbClr val="0033CC"/>
              </a:solidFill>
              <a:latin typeface="Comic Sans MS" pitchFamily="66" charset="0"/>
            </a:endParaRP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PLATE ROLLING FACILITY OF UPTO 120 mm THK.</a:t>
            </a: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VERTICAL BORING MACHINE UPTO 8 meters WORK DIA.</a:t>
            </a: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SKODA CNC BORING MACHINE WITH  8 meters TRAVEL.</a:t>
            </a: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GEAR HOBBING MACHINE 8 meters WORK DIA.</a:t>
            </a: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DUAL HEAD CNC (OXY FUEL &amp; PLASMA) PROFILE CUTTING  UPTO 200 mm THK</a:t>
            </a:r>
          </a:p>
          <a:p>
            <a:pPr indent="-342900">
              <a:buFont typeface="Wingdings" pitchFamily="2" charset="2"/>
              <a:buChar char="§"/>
            </a:pPr>
            <a:endParaRPr lang="en-US" b="1" dirty="0" smtClean="0">
              <a:solidFill>
                <a:srgbClr val="0033CC"/>
              </a:solidFill>
              <a:latin typeface="Comic Sans MS" pitchFamily="66" charset="0"/>
            </a:endParaRPr>
          </a:p>
          <a:p>
            <a:pPr indent="-342900">
              <a:buFont typeface="Wingdings" pitchFamily="2" charset="2"/>
              <a:buChar char="§"/>
            </a:pPr>
            <a:r>
              <a:rPr lang="en-US" b="1" dirty="0" smtClean="0">
                <a:solidFill>
                  <a:srgbClr val="0033CC"/>
                </a:solidFill>
                <a:latin typeface="Comic Sans MS" pitchFamily="66" charset="0"/>
              </a:rPr>
              <a:t>LATHES UPTO 5 meters BED LENGTH</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dirty="0"/>
          </a:p>
          <a:p>
            <a:endParaRPr lang="en-US" dirty="0"/>
          </a:p>
        </p:txBody>
      </p:sp>
      <p:sp>
        <p:nvSpPr>
          <p:cNvPr id="5" name="Rectangle 2"/>
          <p:cNvSpPr>
            <a:spLocks noChangeArrowheads="1"/>
          </p:cNvSpPr>
          <p:nvPr/>
        </p:nvSpPr>
        <p:spPr bwMode="auto">
          <a:xfrm>
            <a:off x="762000" y="214313"/>
            <a:ext cx="8229600" cy="1000125"/>
          </a:xfrm>
          <a:prstGeom prst="rect">
            <a:avLst/>
          </a:prstGeom>
          <a:noFill/>
          <a:ln w="9525">
            <a:noFill/>
            <a:miter lim="800000"/>
            <a:headEnd/>
            <a:tailEnd/>
          </a:ln>
          <a:effectLst/>
        </p:spPr>
        <p:txBody>
          <a:bodyPr anchor="ctr" anchorCtr="1"/>
          <a:lstStyle/>
          <a:p>
            <a:pPr>
              <a:defRPr/>
            </a:pP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 - KUMARDHUBI</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6"/>
          <p:cNvPicPr/>
          <p:nvPr/>
        </p:nvPicPr>
        <p:blipFill>
          <a:blip r:embed="rId2"/>
          <a:stretch>
            <a:fillRect/>
          </a:stretch>
        </p:blipFill>
        <p:spPr>
          <a:xfrm>
            <a:off x="0" y="0"/>
            <a:ext cx="914400" cy="685800"/>
          </a:xfrm>
          <a:prstGeom prst="rect">
            <a:avLst/>
          </a:prstGeom>
        </p:spPr>
      </p:pic>
      <p:pic>
        <p:nvPicPr>
          <p:cNvPr id="9" name="Picture 8"/>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3723502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084670435"/>
              </p:ext>
            </p:extLst>
          </p:nvPr>
        </p:nvGraphicFramePr>
        <p:xfrm>
          <a:off x="152400" y="5562600"/>
          <a:ext cx="4191001" cy="1042988"/>
        </p:xfrm>
        <a:graphic>
          <a:graphicData uri="http://schemas.openxmlformats.org/drawingml/2006/table">
            <a:tbl>
              <a:tblPr>
                <a:tableStyleId>{5DA37D80-6434-44D0-A028-1B22A696006F}</a:tableStyleId>
              </a:tblPr>
              <a:tblGrid>
                <a:gridCol w="2398112"/>
                <a:gridCol w="1792889"/>
              </a:tblGrid>
              <a:tr h="260747">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4" marR="9524" marT="9525" marB="0" anchor="b"/>
                </a:tc>
                <a:tc>
                  <a:txBody>
                    <a:bodyPr/>
                    <a:lstStyle/>
                    <a:p>
                      <a:pPr algn="l" fontAlgn="b"/>
                      <a:r>
                        <a:rPr lang="en-IN" sz="1400" b="1" u="none" strike="noStrike" dirty="0" smtClean="0">
                          <a:solidFill>
                            <a:srgbClr val="0033CC"/>
                          </a:solidFill>
                          <a:effectLst/>
                          <a:latin typeface="Comic Sans MS" pitchFamily="66" charset="0"/>
                        </a:rPr>
                        <a:t>VERTICAL BORING</a:t>
                      </a:r>
                      <a:endParaRPr lang="en-IN" sz="1400" b="1" i="0" u="none" strike="noStrike" dirty="0">
                        <a:solidFill>
                          <a:srgbClr val="0033CC"/>
                        </a:solidFill>
                        <a:effectLst/>
                        <a:latin typeface="Comic Sans MS" pitchFamily="66" charset="0"/>
                      </a:endParaRPr>
                    </a:p>
                  </a:txBody>
                  <a:tcPr marL="9524" marR="9524" marT="9525" marB="0" anchor="b"/>
                </a:tc>
              </a:tr>
              <a:tr h="260747">
                <a:tc>
                  <a:txBody>
                    <a:bodyPr/>
                    <a:lstStyle/>
                    <a:p>
                      <a:pPr algn="l" fontAlgn="b"/>
                      <a:r>
                        <a:rPr lang="en-IN" sz="1400" b="1" u="none" strike="noStrike" dirty="0" smtClean="0">
                          <a:solidFill>
                            <a:srgbClr val="0033CC"/>
                          </a:solidFill>
                          <a:effectLst/>
                          <a:latin typeface="Comic Sans MS" pitchFamily="66" charset="0"/>
                        </a:rPr>
                        <a:t>TABLE</a:t>
                      </a:r>
                      <a:r>
                        <a:rPr lang="en-IN" sz="1400" b="1" u="none" strike="noStrike" baseline="0" dirty="0" smtClean="0">
                          <a:solidFill>
                            <a:srgbClr val="0033CC"/>
                          </a:solidFill>
                          <a:effectLst/>
                          <a:latin typeface="Comic Sans MS" pitchFamily="66" charset="0"/>
                        </a:rPr>
                        <a:t> DIA</a:t>
                      </a:r>
                      <a:endParaRPr lang="en-IN" sz="1400" b="1" i="0" u="none" strike="noStrike" dirty="0">
                        <a:solidFill>
                          <a:srgbClr val="0033CC"/>
                        </a:solidFill>
                        <a:effectLst/>
                        <a:latin typeface="Comic Sans MS" pitchFamily="66" charset="0"/>
                      </a:endParaRPr>
                    </a:p>
                  </a:txBody>
                  <a:tcPr marL="9524" marR="9524" marT="9525" marB="0" anchor="b"/>
                </a:tc>
                <a:tc>
                  <a:txBody>
                    <a:bodyPr/>
                    <a:lstStyle/>
                    <a:p>
                      <a:pPr algn="l" fontAlgn="b"/>
                      <a:r>
                        <a:rPr lang="en-IN" sz="1400" b="1" u="none" strike="noStrike" dirty="0" smtClean="0">
                          <a:solidFill>
                            <a:srgbClr val="0033CC"/>
                          </a:solidFill>
                          <a:effectLst/>
                          <a:latin typeface="Comic Sans MS" pitchFamily="66" charset="0"/>
                        </a:rPr>
                        <a:t>5000 mm</a:t>
                      </a:r>
                      <a:endParaRPr lang="en-IN" sz="1400" b="1" i="0" u="none" strike="noStrike" dirty="0">
                        <a:solidFill>
                          <a:srgbClr val="0033CC"/>
                        </a:solidFill>
                        <a:effectLst/>
                        <a:latin typeface="Comic Sans MS" pitchFamily="66" charset="0"/>
                      </a:endParaRPr>
                    </a:p>
                  </a:txBody>
                  <a:tcPr marL="9524" marR="9524" marT="9525" marB="0" anchor="b"/>
                </a:tc>
              </a:tr>
              <a:tr h="260747">
                <a:tc>
                  <a:txBody>
                    <a:bodyPr/>
                    <a:lstStyle/>
                    <a:p>
                      <a:pPr algn="l" fontAlgn="b"/>
                      <a:r>
                        <a:rPr lang="en-IN" sz="1400" b="1" u="none" strike="noStrike" dirty="0" smtClean="0">
                          <a:solidFill>
                            <a:srgbClr val="0033CC"/>
                          </a:solidFill>
                          <a:effectLst/>
                          <a:latin typeface="Comic Sans MS" pitchFamily="66" charset="0"/>
                        </a:rPr>
                        <a:t>MAX WORK DIA</a:t>
                      </a:r>
                      <a:endParaRPr lang="en-IN" sz="1400" b="1" i="0" u="none" strike="noStrike" dirty="0">
                        <a:solidFill>
                          <a:srgbClr val="0033CC"/>
                        </a:solidFill>
                        <a:effectLst/>
                        <a:latin typeface="Comic Sans MS" pitchFamily="66" charset="0"/>
                      </a:endParaRPr>
                    </a:p>
                  </a:txBody>
                  <a:tcPr marL="9524" marR="9524" marT="9525" marB="0" anchor="b"/>
                </a:tc>
                <a:tc>
                  <a:txBody>
                    <a:bodyPr/>
                    <a:lstStyle/>
                    <a:p>
                      <a:pPr algn="l" fontAlgn="b"/>
                      <a:r>
                        <a:rPr lang="en-IN" sz="1400" b="1" u="none" strike="noStrike" dirty="0" smtClean="0">
                          <a:solidFill>
                            <a:srgbClr val="0033CC"/>
                          </a:solidFill>
                          <a:effectLst/>
                          <a:latin typeface="Comic Sans MS" pitchFamily="66" charset="0"/>
                        </a:rPr>
                        <a:t>8000</a:t>
                      </a:r>
                      <a:r>
                        <a:rPr lang="en-IN" sz="1400" b="1" u="none" strike="noStrike" baseline="0" dirty="0" smtClean="0">
                          <a:solidFill>
                            <a:srgbClr val="0033CC"/>
                          </a:solidFill>
                          <a:effectLst/>
                          <a:latin typeface="Comic Sans MS" pitchFamily="66" charset="0"/>
                        </a:rPr>
                        <a:t> mm</a:t>
                      </a:r>
                      <a:endParaRPr lang="en-IN" sz="1400" b="1" i="0" u="none" strike="noStrike" dirty="0">
                        <a:solidFill>
                          <a:srgbClr val="0033CC"/>
                        </a:solidFill>
                        <a:effectLst/>
                        <a:latin typeface="Comic Sans MS" pitchFamily="66" charset="0"/>
                      </a:endParaRPr>
                    </a:p>
                  </a:txBody>
                  <a:tcPr marL="9524" marR="9524" marT="9525" marB="0" anchor="b"/>
                </a:tc>
              </a:tr>
              <a:tr h="260747">
                <a:tc>
                  <a:txBody>
                    <a:bodyPr/>
                    <a:lstStyle/>
                    <a:p>
                      <a:pPr algn="l" fontAlgn="b"/>
                      <a:r>
                        <a:rPr lang="en-IN" sz="1400" b="1" u="none" strike="noStrike" dirty="0" smtClean="0">
                          <a:solidFill>
                            <a:srgbClr val="0033CC"/>
                          </a:solidFill>
                          <a:effectLst/>
                          <a:latin typeface="Comic Sans MS" pitchFamily="66" charset="0"/>
                        </a:rPr>
                        <a:t>MAX WORK HEIGHT</a:t>
                      </a:r>
                      <a:endParaRPr lang="en-IN" sz="1400" b="1" i="0" u="none" strike="noStrike" dirty="0">
                        <a:solidFill>
                          <a:srgbClr val="0033CC"/>
                        </a:solidFill>
                        <a:effectLst/>
                        <a:latin typeface="Comic Sans MS" pitchFamily="66" charset="0"/>
                      </a:endParaRPr>
                    </a:p>
                  </a:txBody>
                  <a:tcPr marL="9524" marR="9524" marT="9525" marB="0" anchor="b"/>
                </a:tc>
                <a:tc>
                  <a:txBody>
                    <a:bodyPr/>
                    <a:lstStyle/>
                    <a:p>
                      <a:pPr algn="l" fontAlgn="b"/>
                      <a:r>
                        <a:rPr lang="en-IN" sz="1400" b="1" u="none" strike="noStrike" dirty="0" smtClean="0">
                          <a:solidFill>
                            <a:srgbClr val="0033CC"/>
                          </a:solidFill>
                          <a:effectLst/>
                          <a:latin typeface="Comic Sans MS" pitchFamily="66" charset="0"/>
                        </a:rPr>
                        <a:t>4800 mm</a:t>
                      </a:r>
                      <a:endParaRPr lang="en-IN" sz="1400" b="1" i="0" u="none" strike="noStrike" dirty="0">
                        <a:solidFill>
                          <a:srgbClr val="0033CC"/>
                        </a:solidFill>
                        <a:effectLst/>
                        <a:latin typeface="Comic Sans MS" pitchFamily="66" charset="0"/>
                      </a:endParaRPr>
                    </a:p>
                  </a:txBody>
                  <a:tcPr marL="9524" marR="9524" marT="9525" marB="0" anchor="b"/>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36909774"/>
              </p:ext>
            </p:extLst>
          </p:nvPr>
        </p:nvGraphicFramePr>
        <p:xfrm>
          <a:off x="5029201" y="5492359"/>
          <a:ext cx="3429000" cy="1148330"/>
        </p:xfrm>
        <a:graphic>
          <a:graphicData uri="http://schemas.openxmlformats.org/drawingml/2006/table">
            <a:tbl>
              <a:tblPr>
                <a:tableStyleId>{5DA37D80-6434-44D0-A028-1B22A696006F}</a:tableStyleId>
              </a:tblPr>
              <a:tblGrid>
                <a:gridCol w="1752599"/>
                <a:gridCol w="1676401"/>
              </a:tblGrid>
              <a:tr h="332324">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5" marR="9525" marT="9530" marB="0" anchor="b"/>
                </a:tc>
                <a:tc>
                  <a:txBody>
                    <a:bodyPr/>
                    <a:lstStyle/>
                    <a:p>
                      <a:pPr algn="l" fontAlgn="b"/>
                      <a:r>
                        <a:rPr lang="en-IN" sz="1400" b="1" u="none" strike="noStrike" dirty="0" smtClean="0">
                          <a:solidFill>
                            <a:srgbClr val="0033CC"/>
                          </a:solidFill>
                          <a:effectLst/>
                          <a:latin typeface="Comic Sans MS" pitchFamily="66" charset="0"/>
                        </a:rPr>
                        <a:t>GEAR HOBBING</a:t>
                      </a:r>
                      <a:endParaRPr lang="en-IN" sz="1400" b="1" i="0" u="none" strike="noStrike" dirty="0">
                        <a:solidFill>
                          <a:srgbClr val="0033CC"/>
                        </a:solidFill>
                        <a:effectLst/>
                        <a:latin typeface="Comic Sans MS" pitchFamily="66" charset="0"/>
                      </a:endParaRPr>
                    </a:p>
                  </a:txBody>
                  <a:tcPr marL="9525" marR="9525" marT="9530" marB="0" anchor="b"/>
                </a:tc>
              </a:tr>
              <a:tr h="272002">
                <a:tc>
                  <a:txBody>
                    <a:bodyPr/>
                    <a:lstStyle/>
                    <a:p>
                      <a:pPr algn="l" fontAlgn="b"/>
                      <a:r>
                        <a:rPr lang="en-IN" sz="1400" b="1" u="none" strike="noStrike" dirty="0" smtClean="0">
                          <a:solidFill>
                            <a:srgbClr val="0033CC"/>
                          </a:solidFill>
                          <a:effectLst/>
                          <a:latin typeface="Comic Sans MS" pitchFamily="66" charset="0"/>
                        </a:rPr>
                        <a:t>MAX</a:t>
                      </a:r>
                      <a:r>
                        <a:rPr lang="en-IN" sz="1400" b="1" u="none" strike="noStrike" baseline="0" dirty="0" smtClean="0">
                          <a:solidFill>
                            <a:srgbClr val="0033CC"/>
                          </a:solidFill>
                          <a:effectLst/>
                          <a:latin typeface="Comic Sans MS" pitchFamily="66" charset="0"/>
                        </a:rPr>
                        <a:t> WORK DIA</a:t>
                      </a:r>
                      <a:endParaRPr lang="en-IN" sz="1400" b="1" i="0" u="none" strike="noStrike" dirty="0">
                        <a:solidFill>
                          <a:srgbClr val="0033CC"/>
                        </a:solidFill>
                        <a:effectLst/>
                        <a:latin typeface="Comic Sans MS" pitchFamily="66" charset="0"/>
                      </a:endParaRPr>
                    </a:p>
                  </a:txBody>
                  <a:tcPr marL="9525" marR="9525" marT="9530" marB="0" anchor="b"/>
                </a:tc>
                <a:tc>
                  <a:txBody>
                    <a:bodyPr/>
                    <a:lstStyle/>
                    <a:p>
                      <a:pPr algn="l" fontAlgn="b"/>
                      <a:r>
                        <a:rPr lang="en-IN" sz="1400" b="1" u="none" strike="noStrike" dirty="0" smtClean="0">
                          <a:solidFill>
                            <a:srgbClr val="0033CC"/>
                          </a:solidFill>
                          <a:effectLst/>
                          <a:latin typeface="Comic Sans MS" pitchFamily="66" charset="0"/>
                        </a:rPr>
                        <a:t>8000 mm</a:t>
                      </a:r>
                      <a:endParaRPr lang="en-IN" sz="1400" b="1" i="0" u="none" strike="noStrike" dirty="0">
                        <a:solidFill>
                          <a:srgbClr val="0033CC"/>
                        </a:solidFill>
                        <a:effectLst/>
                        <a:latin typeface="Comic Sans MS" pitchFamily="66" charset="0"/>
                      </a:endParaRPr>
                    </a:p>
                  </a:txBody>
                  <a:tcPr marL="9525" marR="9525" marT="9530" marB="0" anchor="b"/>
                </a:tc>
              </a:tr>
              <a:tr h="272002">
                <a:tc>
                  <a:txBody>
                    <a:bodyPr/>
                    <a:lstStyle/>
                    <a:p>
                      <a:pPr algn="l" fontAlgn="b"/>
                      <a:r>
                        <a:rPr lang="en-IN" sz="1400" b="1" u="none" strike="noStrike" dirty="0" smtClean="0">
                          <a:solidFill>
                            <a:srgbClr val="0033CC"/>
                          </a:solidFill>
                          <a:effectLst/>
                          <a:latin typeface="Comic Sans MS" pitchFamily="66" charset="0"/>
                        </a:rPr>
                        <a:t>MAX</a:t>
                      </a:r>
                      <a:r>
                        <a:rPr lang="en-IN" sz="1400" b="1" u="none" strike="noStrike" baseline="0" dirty="0" smtClean="0">
                          <a:solidFill>
                            <a:srgbClr val="0033CC"/>
                          </a:solidFill>
                          <a:effectLst/>
                          <a:latin typeface="Comic Sans MS" pitchFamily="66" charset="0"/>
                        </a:rPr>
                        <a:t> CAPACITY</a:t>
                      </a:r>
                      <a:endParaRPr lang="en-IN" sz="1400" b="1" i="0" u="none" strike="noStrike" dirty="0">
                        <a:solidFill>
                          <a:srgbClr val="0033CC"/>
                        </a:solidFill>
                        <a:effectLst/>
                        <a:latin typeface="Comic Sans MS" pitchFamily="66" charset="0"/>
                      </a:endParaRPr>
                    </a:p>
                  </a:txBody>
                  <a:tcPr marL="9525" marR="9525" marT="9530" marB="0" anchor="b"/>
                </a:tc>
                <a:tc>
                  <a:txBody>
                    <a:bodyPr/>
                    <a:lstStyle/>
                    <a:p>
                      <a:pPr algn="l" fontAlgn="b"/>
                      <a:r>
                        <a:rPr lang="en-IN" sz="1400" b="1" u="none" strike="noStrike" dirty="0" smtClean="0">
                          <a:solidFill>
                            <a:srgbClr val="0033CC"/>
                          </a:solidFill>
                          <a:effectLst/>
                          <a:latin typeface="Comic Sans MS" pitchFamily="66" charset="0"/>
                        </a:rPr>
                        <a:t>50 MODULE</a:t>
                      </a:r>
                      <a:endParaRPr lang="en-IN" sz="1400" b="1" i="0" u="none" strike="noStrike" dirty="0">
                        <a:solidFill>
                          <a:srgbClr val="0033CC"/>
                        </a:solidFill>
                        <a:effectLst/>
                        <a:latin typeface="Comic Sans MS" pitchFamily="66" charset="0"/>
                      </a:endParaRPr>
                    </a:p>
                  </a:txBody>
                  <a:tcPr marL="9525" marR="9525" marT="9530" marB="0" anchor="b"/>
                </a:tc>
              </a:tr>
              <a:tr h="272002">
                <a:tc>
                  <a:txBody>
                    <a:bodyPr/>
                    <a:lstStyle/>
                    <a:p>
                      <a:pPr algn="l" fontAlgn="b"/>
                      <a:r>
                        <a:rPr lang="en-IN" sz="1400" b="1" u="none" strike="noStrike" dirty="0" smtClean="0">
                          <a:solidFill>
                            <a:srgbClr val="0033CC"/>
                          </a:solidFill>
                          <a:effectLst/>
                          <a:latin typeface="Comic Sans MS" pitchFamily="66" charset="0"/>
                        </a:rPr>
                        <a:t>MAX</a:t>
                      </a:r>
                      <a:r>
                        <a:rPr lang="en-IN" sz="1400" b="1" u="none" strike="noStrike" baseline="0" dirty="0" smtClean="0">
                          <a:solidFill>
                            <a:srgbClr val="0033CC"/>
                          </a:solidFill>
                          <a:effectLst/>
                          <a:latin typeface="Comic Sans MS" pitchFamily="66" charset="0"/>
                        </a:rPr>
                        <a:t> FACE WIDTH</a:t>
                      </a:r>
                      <a:endParaRPr lang="en-IN" sz="1400" b="1" i="0" u="none" strike="noStrike" dirty="0">
                        <a:solidFill>
                          <a:srgbClr val="0033CC"/>
                        </a:solidFill>
                        <a:effectLst/>
                        <a:latin typeface="Comic Sans MS" pitchFamily="66" charset="0"/>
                      </a:endParaRPr>
                    </a:p>
                  </a:txBody>
                  <a:tcPr marL="9525" marR="9525" marT="9530" marB="0" anchor="b"/>
                </a:tc>
                <a:tc>
                  <a:txBody>
                    <a:bodyPr/>
                    <a:lstStyle/>
                    <a:p>
                      <a:pPr algn="l" fontAlgn="b"/>
                      <a:r>
                        <a:rPr lang="en-IN" sz="1400" b="1" u="none" strike="noStrike" dirty="0" smtClean="0">
                          <a:solidFill>
                            <a:srgbClr val="0033CC"/>
                          </a:solidFill>
                          <a:effectLst/>
                          <a:latin typeface="Comic Sans MS" pitchFamily="66" charset="0"/>
                        </a:rPr>
                        <a:t>1600 mm</a:t>
                      </a:r>
                      <a:endParaRPr lang="en-IN" sz="1400" b="1" i="0" u="none" strike="noStrike" dirty="0">
                        <a:solidFill>
                          <a:srgbClr val="0033CC"/>
                        </a:solidFill>
                        <a:effectLst/>
                        <a:latin typeface="Comic Sans MS" pitchFamily="66" charset="0"/>
                      </a:endParaRPr>
                    </a:p>
                  </a:txBody>
                  <a:tcPr marL="9525" marR="9525" marT="9530" marB="0" anchor="b"/>
                </a:tc>
              </a:tr>
            </a:tbl>
          </a:graphicData>
        </a:graphic>
      </p:graphicFrame>
      <p:sp>
        <p:nvSpPr>
          <p:cNvPr id="2" name="Rectangle 1"/>
          <p:cNvSpPr/>
          <p:nvPr/>
        </p:nvSpPr>
        <p:spPr>
          <a:xfrm>
            <a:off x="1836315" y="246797"/>
            <a:ext cx="5471370"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FACILITY-KDB</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2" name="Picture 11"/>
          <p:cNvPicPr/>
          <p:nvPr/>
        </p:nvPicPr>
        <p:blipFill>
          <a:blip r:embed="rId2"/>
          <a:stretch>
            <a:fillRect/>
          </a:stretch>
        </p:blipFill>
        <p:spPr>
          <a:xfrm>
            <a:off x="0" y="0"/>
            <a:ext cx="914400" cy="685800"/>
          </a:xfrm>
          <a:prstGeom prst="rect">
            <a:avLst/>
          </a:prstGeom>
        </p:spPr>
      </p:pic>
      <p:pic>
        <p:nvPicPr>
          <p:cNvPr id="13" name="Picture 12"/>
          <p:cNvPicPr/>
          <p:nvPr/>
        </p:nvPicPr>
        <p:blipFill>
          <a:blip r:embed="rId3"/>
          <a:stretch>
            <a:fillRect/>
          </a:stretch>
        </p:blipFill>
        <p:spPr>
          <a:xfrm>
            <a:off x="7956551" y="0"/>
            <a:ext cx="1187450" cy="533400"/>
          </a:xfrm>
          <a:prstGeom prst="rect">
            <a:avLst/>
          </a:prstGeom>
        </p:spPr>
      </p:pic>
      <p:pic>
        <p:nvPicPr>
          <p:cNvPr id="9" name="Picture 42" descr="C:\Documents and Settings\KUNAL\Desktop\untitled.bmp"/>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057666" y="1905000"/>
            <a:ext cx="3126472" cy="30978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1" descr="C:\Documents and Settings\KUNAL\Desktop\untitled.bmp"/>
          <p:cNvPicPr>
            <a:picLocks noChangeAspect="1" noChangeArrowheads="1"/>
          </p:cNvPicPr>
          <p:nvPr/>
        </p:nvPicPr>
        <p:blipFill>
          <a:blip>
            <a:extLst>
              <a:ext uri="{BEBA8EAE-BF5A-486C-A8C5-ECC9F3942E4B}">
                <a14:imgProps xmlns:a14="http://schemas.microsoft.com/office/drawing/2010/main">
                  <a14:imgLayer r:embed="rId5">
                    <a14:imgEffect>
                      <a14:brightnessContrast bright="37000" contrast="20000"/>
                    </a14:imgEffect>
                  </a14:imgLayer>
                </a14:imgProps>
              </a:ext>
              <a:ext uri="{28A0092B-C50C-407E-A947-70E740481C1C}">
                <a14:useLocalDpi xmlns:a14="http://schemas.microsoft.com/office/drawing/2010/main" val="0"/>
              </a:ext>
            </a:extLst>
          </a:blip>
          <a:srcRect/>
          <a:stretch>
            <a:fillRect/>
          </a:stretch>
        </p:blipFill>
        <p:spPr bwMode="auto">
          <a:xfrm>
            <a:off x="9225888" y="440262"/>
            <a:ext cx="3093463" cy="2929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2" descr="C:\Documents and Settings\KUNAL\Desktop\untit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21" y="886621"/>
            <a:ext cx="4572000" cy="45301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Picture 2" descr="G:\MSEL EQUIPMENT PIX\better pic\further selected byNR &amp; ABD\GEAR HOBBING MACHINE.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4450688" y="969436"/>
            <a:ext cx="4693313" cy="4364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177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166842"/>
            <a:ext cx="547137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FACILITY-KDB</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703825508"/>
              </p:ext>
            </p:extLst>
          </p:nvPr>
        </p:nvGraphicFramePr>
        <p:xfrm>
          <a:off x="533400" y="5715000"/>
          <a:ext cx="3657600" cy="914400"/>
        </p:xfrm>
        <a:graphic>
          <a:graphicData uri="http://schemas.openxmlformats.org/drawingml/2006/table">
            <a:tbl>
              <a:tblPr>
                <a:tableStyleId>{5DA37D80-6434-44D0-A028-1B22A696006F}</a:tableStyleId>
              </a:tblPr>
              <a:tblGrid>
                <a:gridCol w="1905000"/>
                <a:gridCol w="1752600"/>
              </a:tblGrid>
              <a:tr h="356580">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5" marR="9525" marT="9515" marB="0" anchor="b"/>
                </a:tc>
                <a:tc>
                  <a:txBody>
                    <a:bodyPr/>
                    <a:lstStyle/>
                    <a:p>
                      <a:pPr algn="l" fontAlgn="b"/>
                      <a:r>
                        <a:rPr lang="en-IN" sz="1400" b="1" u="none" strike="noStrike" dirty="0" smtClean="0">
                          <a:solidFill>
                            <a:srgbClr val="0033CC"/>
                          </a:solidFill>
                          <a:effectLst/>
                          <a:latin typeface="Comic Sans MS" pitchFamily="66" charset="0"/>
                        </a:rPr>
                        <a:t>CNC LATHE</a:t>
                      </a:r>
                      <a:endParaRPr lang="en-IN" sz="1400" b="1" i="0" u="none" strike="noStrike" dirty="0">
                        <a:solidFill>
                          <a:srgbClr val="0033CC"/>
                        </a:solidFill>
                        <a:effectLst/>
                        <a:latin typeface="Comic Sans MS" pitchFamily="66" charset="0"/>
                      </a:endParaRPr>
                    </a:p>
                  </a:txBody>
                  <a:tcPr marL="9525" marR="9525" marT="9515" marB="0" anchor="b"/>
                </a:tc>
              </a:tr>
              <a:tr h="278910">
                <a:tc>
                  <a:txBody>
                    <a:bodyPr/>
                    <a:lstStyle/>
                    <a:p>
                      <a:pPr algn="l" fontAlgn="b"/>
                      <a:r>
                        <a:rPr lang="en-IN" sz="1400" b="1" u="none" strike="noStrike" dirty="0" smtClean="0">
                          <a:solidFill>
                            <a:srgbClr val="0033CC"/>
                          </a:solidFill>
                          <a:effectLst/>
                          <a:latin typeface="Comic Sans MS" pitchFamily="66" charset="0"/>
                        </a:rPr>
                        <a:t>MAX</a:t>
                      </a:r>
                      <a:r>
                        <a:rPr lang="en-IN" sz="1400" b="1" u="none" strike="noStrike" baseline="0" dirty="0" smtClean="0">
                          <a:solidFill>
                            <a:srgbClr val="0033CC"/>
                          </a:solidFill>
                          <a:effectLst/>
                          <a:latin typeface="Comic Sans MS" pitchFamily="66" charset="0"/>
                        </a:rPr>
                        <a:t> WORK DIA</a:t>
                      </a:r>
                      <a:endParaRPr lang="en-IN" sz="1400" b="1" i="0" u="none" strike="noStrike" dirty="0">
                        <a:solidFill>
                          <a:srgbClr val="0033CC"/>
                        </a:solidFill>
                        <a:effectLst/>
                        <a:latin typeface="Comic Sans MS" pitchFamily="66" charset="0"/>
                      </a:endParaRPr>
                    </a:p>
                  </a:txBody>
                  <a:tcPr marL="9525" marR="9525" marT="9515" marB="0" anchor="b"/>
                </a:tc>
                <a:tc>
                  <a:txBody>
                    <a:bodyPr/>
                    <a:lstStyle/>
                    <a:p>
                      <a:pPr algn="l" fontAlgn="b"/>
                      <a:r>
                        <a:rPr lang="en-IN" sz="1400" b="1" u="none" strike="noStrike" dirty="0" smtClean="0">
                          <a:solidFill>
                            <a:srgbClr val="0033CC"/>
                          </a:solidFill>
                          <a:effectLst/>
                          <a:latin typeface="Comic Sans MS" pitchFamily="66" charset="0"/>
                        </a:rPr>
                        <a:t>1600</a:t>
                      </a:r>
                      <a:r>
                        <a:rPr lang="en-IN" sz="1400" b="1" u="none" strike="noStrike" baseline="0" dirty="0" smtClean="0">
                          <a:solidFill>
                            <a:srgbClr val="0033CC"/>
                          </a:solidFill>
                          <a:effectLst/>
                          <a:latin typeface="Comic Sans MS" pitchFamily="66" charset="0"/>
                        </a:rPr>
                        <a:t> MM</a:t>
                      </a:r>
                      <a:endParaRPr lang="en-IN" sz="1400" b="1" i="0" u="none" strike="noStrike" dirty="0">
                        <a:solidFill>
                          <a:srgbClr val="0033CC"/>
                        </a:solidFill>
                        <a:effectLst/>
                        <a:latin typeface="Comic Sans MS" pitchFamily="66" charset="0"/>
                      </a:endParaRPr>
                    </a:p>
                  </a:txBody>
                  <a:tcPr marL="9525" marR="9525" marT="9515" marB="0" anchor="b"/>
                </a:tc>
              </a:tr>
              <a:tr h="278910">
                <a:tc>
                  <a:txBody>
                    <a:bodyPr/>
                    <a:lstStyle/>
                    <a:p>
                      <a:pPr algn="l" fontAlgn="b"/>
                      <a:r>
                        <a:rPr lang="en-IN" sz="1400" b="1" u="none" strike="noStrike" dirty="0" smtClean="0">
                          <a:solidFill>
                            <a:srgbClr val="0033CC"/>
                          </a:solidFill>
                          <a:effectLst/>
                          <a:latin typeface="Comic Sans MS" pitchFamily="66" charset="0"/>
                        </a:rPr>
                        <a:t>TURNING</a:t>
                      </a:r>
                      <a:r>
                        <a:rPr lang="en-IN" sz="1400" b="1" u="none" strike="noStrike" baseline="0" dirty="0" smtClean="0">
                          <a:solidFill>
                            <a:srgbClr val="0033CC"/>
                          </a:solidFill>
                          <a:effectLst/>
                          <a:latin typeface="Comic Sans MS" pitchFamily="66" charset="0"/>
                        </a:rPr>
                        <a:t> HEIGHT</a:t>
                      </a:r>
                      <a:endParaRPr lang="en-IN" sz="1400" b="1" i="0" u="none" strike="noStrike" dirty="0">
                        <a:solidFill>
                          <a:srgbClr val="0033CC"/>
                        </a:solidFill>
                        <a:effectLst/>
                        <a:latin typeface="Comic Sans MS" pitchFamily="66" charset="0"/>
                      </a:endParaRPr>
                    </a:p>
                  </a:txBody>
                  <a:tcPr marL="9525" marR="9525" marT="9515" marB="0" anchor="b"/>
                </a:tc>
                <a:tc>
                  <a:txBody>
                    <a:bodyPr/>
                    <a:lstStyle/>
                    <a:p>
                      <a:pPr algn="l" fontAlgn="b"/>
                      <a:r>
                        <a:rPr lang="en-IN" sz="1400" b="1" u="none" strike="noStrike" dirty="0" smtClean="0">
                          <a:solidFill>
                            <a:srgbClr val="0033CC"/>
                          </a:solidFill>
                          <a:effectLst/>
                          <a:latin typeface="Comic Sans MS" pitchFamily="66" charset="0"/>
                        </a:rPr>
                        <a:t>300 MM</a:t>
                      </a:r>
                      <a:endParaRPr lang="en-IN" sz="1400" b="1" i="0" u="none" strike="noStrike" dirty="0">
                        <a:solidFill>
                          <a:srgbClr val="0033CC"/>
                        </a:solidFill>
                        <a:effectLst/>
                        <a:latin typeface="Comic Sans MS" pitchFamily="66" charset="0"/>
                      </a:endParaRPr>
                    </a:p>
                  </a:txBody>
                  <a:tcPr marL="9525" marR="9525" marT="9515" marB="0" anchor="b"/>
                </a:tc>
              </a:tr>
            </a:tbl>
          </a:graphicData>
        </a:graphic>
      </p:graphicFrame>
      <p:pic>
        <p:nvPicPr>
          <p:cNvPr id="13" name="Picture 39" descr="C:\Documents and Settings\KUNAL\Desktop\untitled.bmp"/>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421081" y="751360"/>
            <a:ext cx="4799119" cy="48315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p:cNvGraphicFramePr>
            <a:graphicFrameLocks noGrp="1"/>
          </p:cNvGraphicFramePr>
          <p:nvPr>
            <p:extLst>
              <p:ext uri="{D42A27DB-BD31-4B8C-83A1-F6EECF244321}">
                <p14:modId xmlns:p14="http://schemas.microsoft.com/office/powerpoint/2010/main" val="2816522967"/>
              </p:ext>
            </p:extLst>
          </p:nvPr>
        </p:nvGraphicFramePr>
        <p:xfrm>
          <a:off x="4716885" y="5715000"/>
          <a:ext cx="4274715" cy="904876"/>
        </p:xfrm>
        <a:graphic>
          <a:graphicData uri="http://schemas.openxmlformats.org/drawingml/2006/table">
            <a:tbl>
              <a:tblPr>
                <a:tableStyleId>{5DA37D80-6434-44D0-A028-1B22A696006F}</a:tableStyleId>
              </a:tblPr>
              <a:tblGrid>
                <a:gridCol w="2522115"/>
                <a:gridCol w="1752600"/>
              </a:tblGrid>
              <a:tr h="226219">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4" marR="9524" marT="9513" marB="0" anchor="b"/>
                </a:tc>
                <a:tc>
                  <a:txBody>
                    <a:bodyPr/>
                    <a:lstStyle/>
                    <a:p>
                      <a:pPr algn="l" fontAlgn="b"/>
                      <a:r>
                        <a:rPr lang="en-IN" sz="1400" b="1" u="none" strike="noStrike" dirty="0" smtClean="0">
                          <a:solidFill>
                            <a:srgbClr val="0033CC"/>
                          </a:solidFill>
                          <a:effectLst/>
                          <a:latin typeface="Comic Sans MS" pitchFamily="66" charset="0"/>
                        </a:rPr>
                        <a:t>PLANO MILLING</a:t>
                      </a:r>
                      <a:endParaRPr lang="en-IN" sz="1400" b="1" i="0" u="none" strike="noStrike" dirty="0">
                        <a:solidFill>
                          <a:srgbClr val="0033CC"/>
                        </a:solidFill>
                        <a:effectLst/>
                        <a:latin typeface="Comic Sans MS" pitchFamily="66" charset="0"/>
                      </a:endParaRPr>
                    </a:p>
                  </a:txBody>
                  <a:tcPr marL="9524" marR="9524" marT="9513" marB="0" anchor="b"/>
                </a:tc>
              </a:tr>
              <a:tr h="226219">
                <a:tc>
                  <a:txBody>
                    <a:bodyPr/>
                    <a:lstStyle/>
                    <a:p>
                      <a:pPr algn="l" fontAlgn="b"/>
                      <a:r>
                        <a:rPr lang="en-IN" sz="1400" b="1" u="none" strike="noStrike" dirty="0" smtClean="0">
                          <a:solidFill>
                            <a:srgbClr val="0033CC"/>
                          </a:solidFill>
                          <a:effectLst/>
                          <a:latin typeface="Comic Sans MS" pitchFamily="66" charset="0"/>
                        </a:rPr>
                        <a:t>TABLE</a:t>
                      </a:r>
                      <a:r>
                        <a:rPr lang="en-IN" sz="1400" b="1" u="none" strike="noStrike" baseline="0" dirty="0" smtClean="0">
                          <a:solidFill>
                            <a:srgbClr val="0033CC"/>
                          </a:solidFill>
                          <a:effectLst/>
                          <a:latin typeface="Comic Sans MS" pitchFamily="66" charset="0"/>
                        </a:rPr>
                        <a:t> SIZE</a:t>
                      </a:r>
                      <a:endParaRPr lang="en-IN" sz="1400" b="1" i="0" u="none" strike="noStrike" dirty="0">
                        <a:solidFill>
                          <a:srgbClr val="0033CC"/>
                        </a:solidFill>
                        <a:effectLst/>
                        <a:latin typeface="Comic Sans MS" pitchFamily="66" charset="0"/>
                      </a:endParaRPr>
                    </a:p>
                  </a:txBody>
                  <a:tcPr marL="9524" marR="9524" marT="9513" marB="0" anchor="b"/>
                </a:tc>
                <a:tc>
                  <a:txBody>
                    <a:bodyPr/>
                    <a:lstStyle/>
                    <a:p>
                      <a:pPr algn="l" fontAlgn="b"/>
                      <a:r>
                        <a:rPr lang="en-IN" sz="1400" b="1" u="none" strike="noStrike" dirty="0" smtClean="0">
                          <a:solidFill>
                            <a:srgbClr val="0033CC"/>
                          </a:solidFill>
                          <a:effectLst/>
                          <a:latin typeface="Comic Sans MS" pitchFamily="66" charset="0"/>
                        </a:rPr>
                        <a:t>1600 X 4000 MM</a:t>
                      </a:r>
                      <a:endParaRPr lang="en-IN" sz="1400" b="1" i="0" u="none" strike="noStrike" dirty="0">
                        <a:solidFill>
                          <a:srgbClr val="0033CC"/>
                        </a:solidFill>
                        <a:effectLst/>
                        <a:latin typeface="Comic Sans MS" pitchFamily="66" charset="0"/>
                      </a:endParaRPr>
                    </a:p>
                  </a:txBody>
                  <a:tcPr marL="9524" marR="9524" marT="9513" marB="0" anchor="b"/>
                </a:tc>
              </a:tr>
              <a:tr h="226219">
                <a:tc>
                  <a:txBody>
                    <a:bodyPr/>
                    <a:lstStyle/>
                    <a:p>
                      <a:pPr algn="l" fontAlgn="b"/>
                      <a:r>
                        <a:rPr lang="en-IN" sz="1400" b="1" u="none" strike="noStrike" dirty="0" smtClean="0">
                          <a:solidFill>
                            <a:srgbClr val="0033CC"/>
                          </a:solidFill>
                          <a:effectLst/>
                          <a:latin typeface="Comic Sans MS" pitchFamily="66" charset="0"/>
                        </a:rPr>
                        <a:t>LONG</a:t>
                      </a:r>
                      <a:r>
                        <a:rPr lang="en-IN" sz="1400" b="1" u="none" strike="noStrike" baseline="0" dirty="0" smtClean="0">
                          <a:solidFill>
                            <a:srgbClr val="0033CC"/>
                          </a:solidFill>
                          <a:effectLst/>
                          <a:latin typeface="Comic Sans MS" pitchFamily="66" charset="0"/>
                        </a:rPr>
                        <a:t> TRAVERSE</a:t>
                      </a:r>
                      <a:endParaRPr lang="en-IN" sz="1400" b="1" i="0" u="none" strike="noStrike" dirty="0">
                        <a:solidFill>
                          <a:srgbClr val="0033CC"/>
                        </a:solidFill>
                        <a:effectLst/>
                        <a:latin typeface="Comic Sans MS" pitchFamily="66" charset="0"/>
                      </a:endParaRPr>
                    </a:p>
                  </a:txBody>
                  <a:tcPr marL="9524" marR="9524" marT="9513" marB="0" anchor="b"/>
                </a:tc>
                <a:tc>
                  <a:txBody>
                    <a:bodyPr/>
                    <a:lstStyle/>
                    <a:p>
                      <a:pPr algn="l" fontAlgn="b"/>
                      <a:r>
                        <a:rPr lang="en-IN" sz="1400" b="1" u="none" strike="noStrike" dirty="0" smtClean="0">
                          <a:solidFill>
                            <a:srgbClr val="0033CC"/>
                          </a:solidFill>
                          <a:effectLst/>
                          <a:latin typeface="Comic Sans MS" pitchFamily="66" charset="0"/>
                        </a:rPr>
                        <a:t>5200 MM</a:t>
                      </a:r>
                      <a:endParaRPr lang="en-IN" sz="1400" b="1" i="0" u="none" strike="noStrike" dirty="0">
                        <a:solidFill>
                          <a:srgbClr val="0033CC"/>
                        </a:solidFill>
                        <a:effectLst/>
                        <a:latin typeface="Comic Sans MS" pitchFamily="66" charset="0"/>
                      </a:endParaRPr>
                    </a:p>
                  </a:txBody>
                  <a:tcPr marL="9524" marR="9524" marT="9513" marB="0" anchor="b"/>
                </a:tc>
              </a:tr>
              <a:tr h="226219">
                <a:tc>
                  <a:txBody>
                    <a:bodyPr/>
                    <a:lstStyle/>
                    <a:p>
                      <a:pPr algn="l" fontAlgn="b"/>
                      <a:r>
                        <a:rPr lang="en-IN" sz="1400" b="1" u="none" strike="noStrike" dirty="0" smtClean="0">
                          <a:solidFill>
                            <a:srgbClr val="0033CC"/>
                          </a:solidFill>
                          <a:effectLst/>
                          <a:latin typeface="Comic Sans MS" pitchFamily="66" charset="0"/>
                        </a:rPr>
                        <a:t>HORIZONTAL TRAVERSE</a:t>
                      </a:r>
                      <a:endParaRPr lang="en-IN" sz="1400" b="1" i="0" u="none" strike="noStrike" dirty="0">
                        <a:solidFill>
                          <a:srgbClr val="0033CC"/>
                        </a:solidFill>
                        <a:effectLst/>
                        <a:latin typeface="Comic Sans MS" pitchFamily="66" charset="0"/>
                      </a:endParaRPr>
                    </a:p>
                  </a:txBody>
                  <a:tcPr marL="9524" marR="9524" marT="9513" marB="0" anchor="b"/>
                </a:tc>
                <a:tc>
                  <a:txBody>
                    <a:bodyPr/>
                    <a:lstStyle/>
                    <a:p>
                      <a:pPr algn="l" fontAlgn="b"/>
                      <a:r>
                        <a:rPr lang="en-IN" sz="1400" b="1" u="none" strike="noStrike" dirty="0" smtClean="0">
                          <a:solidFill>
                            <a:srgbClr val="0033CC"/>
                          </a:solidFill>
                          <a:effectLst/>
                          <a:latin typeface="Comic Sans MS" pitchFamily="66" charset="0"/>
                        </a:rPr>
                        <a:t>2500 MM</a:t>
                      </a:r>
                      <a:endParaRPr lang="en-IN" sz="1400" b="1" i="0" u="none" strike="noStrike" dirty="0">
                        <a:solidFill>
                          <a:srgbClr val="0033CC"/>
                        </a:solidFill>
                        <a:effectLst/>
                        <a:latin typeface="Comic Sans MS" pitchFamily="66" charset="0"/>
                      </a:endParaRPr>
                    </a:p>
                  </a:txBody>
                  <a:tcPr marL="9524" marR="9524" marT="9513" marB="0" anchor="b"/>
                </a:tc>
              </a:tr>
            </a:tbl>
          </a:graphicData>
        </a:graphic>
      </p:graphicFrame>
      <p:pic>
        <p:nvPicPr>
          <p:cNvPr id="15" name="Picture 14"/>
          <p:cNvPicPr/>
          <p:nvPr/>
        </p:nvPicPr>
        <p:blipFill>
          <a:blip r:embed="rId2"/>
          <a:stretch>
            <a:fillRect/>
          </a:stretch>
        </p:blipFill>
        <p:spPr>
          <a:xfrm>
            <a:off x="0" y="0"/>
            <a:ext cx="914400" cy="685800"/>
          </a:xfrm>
          <a:prstGeom prst="rect">
            <a:avLst/>
          </a:prstGeom>
        </p:spPr>
      </p:pic>
      <p:pic>
        <p:nvPicPr>
          <p:cNvPr id="16" name="Picture 15"/>
          <p:cNvPicPr/>
          <p:nvPr/>
        </p:nvPicPr>
        <p:blipFill>
          <a:blip r:embed="rId3"/>
          <a:stretch>
            <a:fillRect/>
          </a:stretch>
        </p:blipFill>
        <p:spPr>
          <a:xfrm>
            <a:off x="7956551" y="0"/>
            <a:ext cx="1187450" cy="533400"/>
          </a:xfrm>
          <a:prstGeom prst="rect">
            <a:avLst/>
          </a:prstGeom>
        </p:spPr>
      </p:pic>
      <p:pic>
        <p:nvPicPr>
          <p:cNvPr id="123906"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152400" y="1455301"/>
            <a:ext cx="4266914" cy="355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7" name="Picture 3"/>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4679950" y="1383076"/>
            <a:ext cx="4159250" cy="362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502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303736602"/>
              </p:ext>
            </p:extLst>
          </p:nvPr>
        </p:nvGraphicFramePr>
        <p:xfrm>
          <a:off x="1214612" y="4343400"/>
          <a:ext cx="3276600" cy="1170682"/>
        </p:xfrm>
        <a:graphic>
          <a:graphicData uri="http://schemas.openxmlformats.org/drawingml/2006/table">
            <a:tbl>
              <a:tblPr>
                <a:tableStyleId>{5DA37D80-6434-44D0-A028-1B22A696006F}</a:tableStyleId>
              </a:tblPr>
              <a:tblGrid>
                <a:gridCol w="1881011"/>
                <a:gridCol w="1395589"/>
              </a:tblGrid>
              <a:tr h="279174">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5" marR="9525" marT="9517" marB="0" anchor="b"/>
                </a:tc>
                <a:tc>
                  <a:txBody>
                    <a:bodyPr/>
                    <a:lstStyle/>
                    <a:p>
                      <a:pPr algn="l" fontAlgn="b"/>
                      <a:r>
                        <a:rPr lang="en-IN" sz="1400" b="1" u="none" strike="noStrike" dirty="0" smtClean="0">
                          <a:solidFill>
                            <a:srgbClr val="0033CC"/>
                          </a:solidFill>
                          <a:effectLst/>
                          <a:latin typeface="Comic Sans MS" pitchFamily="66" charset="0"/>
                        </a:rPr>
                        <a:t>CNC VMC</a:t>
                      </a:r>
                      <a:endParaRPr lang="en-IN" sz="1400" b="1" i="0" u="none" strike="noStrike" dirty="0">
                        <a:solidFill>
                          <a:srgbClr val="0033CC"/>
                        </a:solidFill>
                        <a:effectLst/>
                        <a:latin typeface="Comic Sans MS" pitchFamily="66" charset="0"/>
                      </a:endParaRPr>
                    </a:p>
                  </a:txBody>
                  <a:tcPr marL="9525" marR="9525" marT="9517" marB="0" anchor="b"/>
                </a:tc>
              </a:tr>
              <a:tr h="202593">
                <a:tc>
                  <a:txBody>
                    <a:bodyPr/>
                    <a:lstStyle/>
                    <a:p>
                      <a:pPr algn="l" fontAlgn="b"/>
                      <a:r>
                        <a:rPr lang="en-IN" sz="1400" b="1" u="none" strike="noStrike" dirty="0" smtClean="0">
                          <a:solidFill>
                            <a:srgbClr val="0033CC"/>
                          </a:solidFill>
                          <a:effectLst/>
                          <a:latin typeface="Comic Sans MS" pitchFamily="66" charset="0"/>
                        </a:rPr>
                        <a:t>SPINDLE</a:t>
                      </a:r>
                      <a:r>
                        <a:rPr lang="en-IN" sz="1400" b="1" u="none" strike="noStrike" baseline="0" dirty="0" smtClean="0">
                          <a:solidFill>
                            <a:srgbClr val="0033CC"/>
                          </a:solidFill>
                          <a:effectLst/>
                          <a:latin typeface="Comic Sans MS" pitchFamily="66" charset="0"/>
                        </a:rPr>
                        <a:t> DIA</a:t>
                      </a:r>
                      <a:endParaRPr lang="en-IN" sz="1400" b="1" i="0" u="none" strike="noStrike" dirty="0">
                        <a:solidFill>
                          <a:srgbClr val="0033CC"/>
                        </a:solidFill>
                        <a:effectLst/>
                        <a:latin typeface="Comic Sans MS" pitchFamily="66" charset="0"/>
                      </a:endParaRPr>
                    </a:p>
                  </a:txBody>
                  <a:tcPr marL="9525" marR="9525" marT="9517" marB="0" anchor="b"/>
                </a:tc>
                <a:tc>
                  <a:txBody>
                    <a:bodyPr/>
                    <a:lstStyle/>
                    <a:p>
                      <a:pPr algn="l" fontAlgn="b"/>
                      <a:r>
                        <a:rPr lang="en-IN" sz="1400" b="1" u="none" strike="noStrike" dirty="0" smtClean="0">
                          <a:solidFill>
                            <a:srgbClr val="0033CC"/>
                          </a:solidFill>
                          <a:effectLst/>
                          <a:latin typeface="Comic Sans MS" pitchFamily="66" charset="0"/>
                        </a:rPr>
                        <a:t>100 mm</a:t>
                      </a:r>
                      <a:endParaRPr lang="en-IN" sz="1400" b="1" i="0" u="none" strike="noStrike" dirty="0">
                        <a:solidFill>
                          <a:srgbClr val="0033CC"/>
                        </a:solidFill>
                        <a:effectLst/>
                        <a:latin typeface="Comic Sans MS" pitchFamily="66" charset="0"/>
                      </a:endParaRPr>
                    </a:p>
                  </a:txBody>
                  <a:tcPr marL="9525" marR="9525" marT="9517" marB="0" anchor="b"/>
                </a:tc>
              </a:tr>
              <a:tr h="202593">
                <a:tc>
                  <a:txBody>
                    <a:bodyPr/>
                    <a:lstStyle/>
                    <a:p>
                      <a:pPr algn="l" fontAlgn="b"/>
                      <a:r>
                        <a:rPr lang="en-IN" sz="1400" b="1" u="none" strike="noStrike" dirty="0" smtClean="0">
                          <a:solidFill>
                            <a:srgbClr val="0033CC"/>
                          </a:solidFill>
                          <a:effectLst/>
                          <a:latin typeface="Comic Sans MS" pitchFamily="66" charset="0"/>
                        </a:rPr>
                        <a:t>TRAVEL X AXIS </a:t>
                      </a:r>
                      <a:endParaRPr lang="en-IN" sz="1400" b="1" i="0" u="none" strike="noStrike" dirty="0">
                        <a:solidFill>
                          <a:srgbClr val="0033CC"/>
                        </a:solidFill>
                        <a:effectLst/>
                        <a:latin typeface="Comic Sans MS" pitchFamily="66" charset="0"/>
                      </a:endParaRPr>
                    </a:p>
                  </a:txBody>
                  <a:tcPr marL="9525" marR="9525" marT="9517" marB="0" anchor="b"/>
                </a:tc>
                <a:tc>
                  <a:txBody>
                    <a:bodyPr/>
                    <a:lstStyle/>
                    <a:p>
                      <a:pPr algn="l" fontAlgn="b"/>
                      <a:r>
                        <a:rPr lang="en-IN" sz="1400" b="1" u="none" strike="noStrike" dirty="0" smtClean="0">
                          <a:solidFill>
                            <a:srgbClr val="0033CC"/>
                          </a:solidFill>
                          <a:effectLst/>
                          <a:latin typeface="Comic Sans MS" pitchFamily="66" charset="0"/>
                        </a:rPr>
                        <a:t>2500 mm</a:t>
                      </a:r>
                      <a:endParaRPr lang="en-IN" sz="1400" b="1" i="0" u="none" strike="noStrike" dirty="0">
                        <a:solidFill>
                          <a:srgbClr val="0033CC"/>
                        </a:solidFill>
                        <a:effectLst/>
                        <a:latin typeface="Comic Sans MS" pitchFamily="66" charset="0"/>
                      </a:endParaRPr>
                    </a:p>
                  </a:txBody>
                  <a:tcPr marL="9525" marR="9525" marT="9517" marB="0" anchor="b"/>
                </a:tc>
              </a:tr>
              <a:tr h="202593">
                <a:tc>
                  <a:txBody>
                    <a:bodyPr/>
                    <a:lstStyle/>
                    <a:p>
                      <a:pPr algn="l" fontAlgn="b"/>
                      <a:r>
                        <a:rPr lang="en-IN" sz="1400" b="1" u="none" strike="noStrike" dirty="0" smtClean="0">
                          <a:solidFill>
                            <a:srgbClr val="0033CC"/>
                          </a:solidFill>
                          <a:effectLst/>
                          <a:latin typeface="Comic Sans MS" pitchFamily="66" charset="0"/>
                        </a:rPr>
                        <a:t>TRAVEL Y AXIS </a:t>
                      </a:r>
                      <a:endParaRPr lang="en-IN" sz="1400" b="1" i="0" u="none" strike="noStrike" dirty="0">
                        <a:solidFill>
                          <a:srgbClr val="0033CC"/>
                        </a:solidFill>
                        <a:effectLst/>
                        <a:latin typeface="Comic Sans MS" pitchFamily="66" charset="0"/>
                      </a:endParaRPr>
                    </a:p>
                  </a:txBody>
                  <a:tcPr marL="9525" marR="9525" marT="9517" marB="0" anchor="b"/>
                </a:tc>
                <a:tc>
                  <a:txBody>
                    <a:bodyPr/>
                    <a:lstStyle/>
                    <a:p>
                      <a:pPr algn="l" fontAlgn="b"/>
                      <a:r>
                        <a:rPr lang="en-IN" sz="1400" b="1" u="none" strike="noStrike" dirty="0" smtClean="0">
                          <a:solidFill>
                            <a:srgbClr val="0033CC"/>
                          </a:solidFill>
                          <a:effectLst/>
                          <a:latin typeface="Comic Sans MS" pitchFamily="66" charset="0"/>
                        </a:rPr>
                        <a:t>630 mm</a:t>
                      </a:r>
                      <a:endParaRPr lang="en-IN" sz="1400" b="1" i="0" u="none" strike="noStrike" dirty="0">
                        <a:solidFill>
                          <a:srgbClr val="0033CC"/>
                        </a:solidFill>
                        <a:effectLst/>
                        <a:latin typeface="Comic Sans MS" pitchFamily="66" charset="0"/>
                      </a:endParaRPr>
                    </a:p>
                  </a:txBody>
                  <a:tcPr marL="9525" marR="9525" marT="9517" marB="0" anchor="b"/>
                </a:tc>
              </a:tr>
              <a:tr h="202593">
                <a:tc>
                  <a:txBody>
                    <a:bodyPr/>
                    <a:lstStyle/>
                    <a:p>
                      <a:pPr algn="l" fontAlgn="b"/>
                      <a:r>
                        <a:rPr lang="en-IN" sz="1400" b="1" u="none" strike="noStrike" dirty="0" smtClean="0">
                          <a:solidFill>
                            <a:srgbClr val="0033CC"/>
                          </a:solidFill>
                          <a:effectLst/>
                          <a:latin typeface="Comic Sans MS" pitchFamily="66" charset="0"/>
                        </a:rPr>
                        <a:t>TRAVEL Z AXIS </a:t>
                      </a:r>
                      <a:endParaRPr lang="en-IN" sz="1400" b="1" i="0" u="none" strike="noStrike" dirty="0">
                        <a:solidFill>
                          <a:srgbClr val="0033CC"/>
                        </a:solidFill>
                        <a:effectLst/>
                        <a:latin typeface="Comic Sans MS" pitchFamily="66" charset="0"/>
                      </a:endParaRPr>
                    </a:p>
                  </a:txBody>
                  <a:tcPr marL="9525" marR="9525" marT="9517" marB="0" anchor="b"/>
                </a:tc>
                <a:tc>
                  <a:txBody>
                    <a:bodyPr/>
                    <a:lstStyle/>
                    <a:p>
                      <a:pPr algn="l" fontAlgn="b"/>
                      <a:r>
                        <a:rPr lang="en-IN" sz="1400" b="1" u="none" strike="noStrike" dirty="0" smtClean="0">
                          <a:solidFill>
                            <a:srgbClr val="0033CC"/>
                          </a:solidFill>
                          <a:effectLst/>
                          <a:latin typeface="Comic Sans MS" pitchFamily="66" charset="0"/>
                        </a:rPr>
                        <a:t>700 mm</a:t>
                      </a:r>
                      <a:endParaRPr lang="en-IN" sz="1400" b="1" i="0" u="none" strike="noStrike" dirty="0">
                        <a:solidFill>
                          <a:srgbClr val="0033CC"/>
                        </a:solidFill>
                        <a:effectLst/>
                        <a:latin typeface="Comic Sans MS" pitchFamily="66" charset="0"/>
                      </a:endParaRPr>
                    </a:p>
                  </a:txBody>
                  <a:tcPr marL="9525" marR="9525" marT="9517" marB="0" anchor="b"/>
                </a:tc>
              </a:tr>
            </a:tbl>
          </a:graphicData>
        </a:graphic>
      </p:graphicFrame>
      <p:pic>
        <p:nvPicPr>
          <p:cNvPr id="8" name="Picture 2" descr="C:\Documents and Settings\KUNAL\Desktop\1\DSCN7918.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7000"/>
                    </a14:imgEffect>
                  </a14:imgLayer>
                </a14:imgProps>
              </a:ext>
              <a:ext uri="{28A0092B-C50C-407E-A947-70E740481C1C}">
                <a14:useLocalDpi xmlns:a14="http://schemas.microsoft.com/office/drawing/2010/main" val="0"/>
              </a:ext>
            </a:extLst>
          </a:blip>
          <a:srcRect/>
          <a:stretch>
            <a:fillRect/>
          </a:stretch>
        </p:blipFill>
        <p:spPr bwMode="auto">
          <a:xfrm>
            <a:off x="11875" y="838200"/>
            <a:ext cx="6241968" cy="3307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755527" y="186077"/>
            <a:ext cx="547137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FACILITY-KDB</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6"/>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pic>
        <p:nvPicPr>
          <p:cNvPr id="9" name="Picture 7" descr="G:\KDB\IMG_001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0800" y="2971800"/>
            <a:ext cx="2641098" cy="3760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00800" y="2344519"/>
            <a:ext cx="2590800" cy="523220"/>
          </a:xfrm>
          <a:prstGeom prst="rect">
            <a:avLst/>
          </a:prstGeom>
          <a:noFill/>
        </p:spPr>
        <p:txBody>
          <a:bodyPr wrap="square" rtlCol="0">
            <a:spAutoFit/>
          </a:bodyPr>
          <a:lstStyle/>
          <a:p>
            <a:pPr algn="ctr"/>
            <a:r>
              <a:rPr lang="en-US" sz="1400" b="1" dirty="0" smtClean="0">
                <a:solidFill>
                  <a:srgbClr val="0033CC"/>
                </a:solidFill>
                <a:latin typeface="Comic Sans MS" pitchFamily="66" charset="0"/>
              </a:rPr>
              <a:t>HOBBING OF </a:t>
            </a:r>
          </a:p>
          <a:p>
            <a:pPr algn="ctr"/>
            <a:r>
              <a:rPr lang="en-US" sz="1400" b="1" dirty="0" smtClean="0">
                <a:solidFill>
                  <a:srgbClr val="0033CC"/>
                </a:solidFill>
                <a:latin typeface="Comic Sans MS" pitchFamily="66" charset="0"/>
              </a:rPr>
              <a:t>PINION SHAFT</a:t>
            </a: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2034838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KUNAL\Desktop\New Folder1\IMG_2818.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6000"/>
                    </a14:imgEffect>
                    <a14:imgEffect>
                      <a14:colorTemperature colorTemp="7200"/>
                    </a14:imgEffect>
                    <a14:imgEffect>
                      <a14:brightnessContrast bright="38000" contrast="-11000"/>
                    </a14:imgEffect>
                  </a14:imgLayer>
                </a14:imgProps>
              </a:ext>
              <a:ext uri="{28A0092B-C50C-407E-A947-70E740481C1C}">
                <a14:useLocalDpi xmlns:a14="http://schemas.microsoft.com/office/drawing/2010/main" val="0"/>
              </a:ext>
            </a:extLst>
          </a:blip>
          <a:srcRect/>
          <a:stretch>
            <a:fillRect/>
          </a:stretch>
        </p:blipFill>
        <p:spPr bwMode="auto">
          <a:xfrm>
            <a:off x="142484" y="1143000"/>
            <a:ext cx="4307305" cy="4038600"/>
          </a:xfrm>
          <a:prstGeom prst="rect">
            <a:avLst/>
          </a:prstGeom>
          <a:ln>
            <a:noFill/>
          </a:ln>
          <a:effectLst>
            <a:outerShdw blurRad="25400" dist="139700" dir="2700000" algn="tl" rotWithShape="0">
              <a:srgbClr val="333333">
                <a:alpha val="6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2489043339"/>
              </p:ext>
            </p:extLst>
          </p:nvPr>
        </p:nvGraphicFramePr>
        <p:xfrm>
          <a:off x="392711" y="5562600"/>
          <a:ext cx="3722089" cy="990600"/>
        </p:xfrm>
        <a:graphic>
          <a:graphicData uri="http://schemas.openxmlformats.org/drawingml/2006/table">
            <a:tbl>
              <a:tblPr>
                <a:tableStyleId>{5DA37D80-6434-44D0-A028-1B22A696006F}</a:tableStyleId>
              </a:tblPr>
              <a:tblGrid>
                <a:gridCol w="2274289"/>
                <a:gridCol w="1447800"/>
              </a:tblGrid>
              <a:tr h="262329">
                <a:tc>
                  <a:txBody>
                    <a:bodyPr/>
                    <a:lstStyle/>
                    <a:p>
                      <a:pPr algn="l" fontAlgn="b"/>
                      <a:r>
                        <a:rPr lang="en-IN" sz="1400" b="1" u="none" strike="noStrike" dirty="0" smtClean="0">
                          <a:solidFill>
                            <a:srgbClr val="0033CC"/>
                          </a:solidFill>
                          <a:effectLst/>
                          <a:latin typeface="Comic Sans MS" pitchFamily="66" charset="0"/>
                        </a:rPr>
                        <a:t>MACHINE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RADIAL</a:t>
                      </a:r>
                      <a:r>
                        <a:rPr lang="en-IN" sz="1400" b="1" u="none" strike="noStrike" baseline="0" dirty="0" smtClean="0">
                          <a:solidFill>
                            <a:srgbClr val="0033CC"/>
                          </a:solidFill>
                          <a:effectLst/>
                          <a:latin typeface="Comic Sans MS" pitchFamily="66" charset="0"/>
                        </a:rPr>
                        <a:t> DRILL</a:t>
                      </a:r>
                      <a:endParaRPr lang="en-IN" sz="1400" b="1" i="0" u="none" strike="noStrike" dirty="0">
                        <a:solidFill>
                          <a:srgbClr val="0033CC"/>
                        </a:solidFill>
                        <a:effectLst/>
                        <a:latin typeface="Comic Sans MS" pitchFamily="66" charset="0"/>
                      </a:endParaRPr>
                    </a:p>
                  </a:txBody>
                  <a:tcPr marL="9525" marR="9525" marT="9518" marB="0" anchor="b"/>
                </a:tc>
              </a:tr>
              <a:tr h="190370">
                <a:tc>
                  <a:txBody>
                    <a:bodyPr/>
                    <a:lstStyle/>
                    <a:p>
                      <a:pPr algn="l" fontAlgn="b"/>
                      <a:r>
                        <a:rPr lang="en-IN" sz="1400" b="1" u="none" strike="noStrike" dirty="0" smtClean="0">
                          <a:solidFill>
                            <a:srgbClr val="0033CC"/>
                          </a:solidFill>
                          <a:effectLst/>
                          <a:latin typeface="Comic Sans MS" pitchFamily="66" charset="0"/>
                        </a:rPr>
                        <a:t>ARM</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3150</a:t>
                      </a:r>
                      <a:r>
                        <a:rPr lang="en-IN" sz="1400" b="1" u="none" strike="noStrike" baseline="0" dirty="0" smtClean="0">
                          <a:solidFill>
                            <a:srgbClr val="0033CC"/>
                          </a:solidFill>
                          <a:effectLst/>
                          <a:latin typeface="Comic Sans MS" pitchFamily="66" charset="0"/>
                        </a:rPr>
                        <a:t> mm</a:t>
                      </a:r>
                      <a:endParaRPr lang="en-IN" sz="1400" b="1" i="0" u="none" strike="noStrike" dirty="0">
                        <a:solidFill>
                          <a:srgbClr val="0033CC"/>
                        </a:solidFill>
                        <a:effectLst/>
                        <a:latin typeface="Comic Sans MS" pitchFamily="66" charset="0"/>
                      </a:endParaRPr>
                    </a:p>
                  </a:txBody>
                  <a:tcPr marL="9525" marR="9525" marT="9518" marB="0" anchor="b"/>
                </a:tc>
              </a:tr>
              <a:tr h="190370">
                <a:tc>
                  <a:txBody>
                    <a:bodyPr/>
                    <a:lstStyle/>
                    <a:p>
                      <a:pPr algn="l" fontAlgn="b"/>
                      <a:r>
                        <a:rPr lang="en-IN" sz="1400" b="1" i="0" u="none" strike="noStrike" baseline="0" dirty="0" smtClean="0">
                          <a:solidFill>
                            <a:srgbClr val="0033CC"/>
                          </a:solidFill>
                          <a:effectLst/>
                          <a:latin typeface="Comic Sans MS" pitchFamily="66" charset="0"/>
                        </a:rPr>
                        <a:t>FACE WIDTH</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1050</a:t>
                      </a:r>
                      <a:r>
                        <a:rPr lang="en-IN" sz="1400" b="1" u="none" strike="noStrike" baseline="0" dirty="0" smtClean="0">
                          <a:solidFill>
                            <a:srgbClr val="0033CC"/>
                          </a:solidFill>
                          <a:effectLst/>
                          <a:latin typeface="Comic Sans MS" pitchFamily="66" charset="0"/>
                        </a:rPr>
                        <a:t> mm </a:t>
                      </a:r>
                      <a:endParaRPr lang="en-IN" sz="1400" b="1" i="0" u="none" strike="noStrike" dirty="0">
                        <a:solidFill>
                          <a:srgbClr val="0033CC"/>
                        </a:solidFill>
                        <a:effectLst/>
                        <a:latin typeface="Comic Sans MS" pitchFamily="66" charset="0"/>
                      </a:endParaRPr>
                    </a:p>
                  </a:txBody>
                  <a:tcPr marL="9525" marR="9525" marT="9518" marB="0" anchor="b"/>
                </a:tc>
              </a:tr>
              <a:tr h="282515">
                <a:tc>
                  <a:txBody>
                    <a:bodyPr/>
                    <a:lstStyle/>
                    <a:p>
                      <a:pPr algn="l" fontAlgn="b"/>
                      <a:r>
                        <a:rPr lang="en-IN" sz="1400" b="1" u="none" strike="noStrike" dirty="0" smtClean="0">
                          <a:solidFill>
                            <a:srgbClr val="0033CC"/>
                          </a:solidFill>
                          <a:effectLst/>
                          <a:latin typeface="Comic Sans MS" pitchFamily="66" charset="0"/>
                        </a:rPr>
                        <a:t>MAX</a:t>
                      </a:r>
                      <a:r>
                        <a:rPr lang="en-IN" sz="1400" b="1" u="none" strike="noStrike" baseline="0" dirty="0" smtClean="0">
                          <a:solidFill>
                            <a:srgbClr val="0033CC"/>
                          </a:solidFill>
                          <a:effectLst/>
                          <a:latin typeface="Comic Sans MS" pitchFamily="66" charset="0"/>
                        </a:rPr>
                        <a:t> DRILL CAPACITY</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100 mm</a:t>
                      </a:r>
                      <a:endParaRPr lang="en-IN" sz="1400" b="1" i="0" u="none" strike="noStrike" dirty="0">
                        <a:solidFill>
                          <a:srgbClr val="0033CC"/>
                        </a:solidFill>
                        <a:effectLst/>
                        <a:latin typeface="Comic Sans MS" pitchFamily="66" charset="0"/>
                      </a:endParaRPr>
                    </a:p>
                  </a:txBody>
                  <a:tcPr marL="9525" marR="9525" marT="9518" marB="0" anchor="b"/>
                </a:tc>
              </a:tr>
            </a:tbl>
          </a:graphicData>
        </a:graphic>
      </p:graphicFrame>
      <p:sp>
        <p:nvSpPr>
          <p:cNvPr id="9" name="Rectangle 8"/>
          <p:cNvSpPr/>
          <p:nvPr/>
        </p:nvSpPr>
        <p:spPr>
          <a:xfrm>
            <a:off x="847810" y="454967"/>
            <a:ext cx="7199408"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 - KDB UNIT II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160602793"/>
              </p:ext>
            </p:extLst>
          </p:nvPr>
        </p:nvGraphicFramePr>
        <p:xfrm>
          <a:off x="5385594" y="5426909"/>
          <a:ext cx="2868612" cy="1337268"/>
        </p:xfrm>
        <a:graphic>
          <a:graphicData uri="http://schemas.openxmlformats.org/drawingml/2006/table">
            <a:tbl>
              <a:tblPr>
                <a:tableStyleId>{8A107856-5554-42FB-B03E-39F5DBC370BA}</a:tableStyleId>
              </a:tblPr>
              <a:tblGrid>
                <a:gridCol w="1646796"/>
                <a:gridCol w="1221816"/>
              </a:tblGrid>
              <a:tr h="210152">
                <a:tc>
                  <a:txBody>
                    <a:bodyPr/>
                    <a:lstStyle/>
                    <a:p>
                      <a:pPr algn="l" fontAlgn="b"/>
                      <a:r>
                        <a:rPr lang="en-IN" sz="1400" b="1" u="none" strike="noStrike" dirty="0" smtClean="0">
                          <a:solidFill>
                            <a:srgbClr val="0033CC"/>
                          </a:solidFill>
                          <a:effectLst/>
                          <a:latin typeface="Comic Sans MS" pitchFamily="66" charset="0"/>
                        </a:rPr>
                        <a:t>MACHINE</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CNC BORING</a:t>
                      </a:r>
                      <a:endParaRPr lang="en-IN" sz="1400" b="1" i="0" u="none" strike="noStrike" dirty="0">
                        <a:solidFill>
                          <a:srgbClr val="0033CC"/>
                        </a:solidFill>
                        <a:effectLst/>
                        <a:latin typeface="Comic Sans MS" pitchFamily="66" charset="0"/>
                      </a:endParaRPr>
                    </a:p>
                  </a:txBody>
                  <a:tcPr marL="9525" marR="9525" marT="9518" marB="0" anchor="b"/>
                </a:tc>
              </a:tr>
              <a:tr h="202530">
                <a:tc>
                  <a:txBody>
                    <a:bodyPr/>
                    <a:lstStyle/>
                    <a:p>
                      <a:pPr algn="l" fontAlgn="b"/>
                      <a:r>
                        <a:rPr lang="en-IN" sz="1400" b="1" u="none" strike="noStrike" dirty="0" smtClean="0">
                          <a:solidFill>
                            <a:srgbClr val="0033CC"/>
                          </a:solidFill>
                          <a:effectLst/>
                          <a:latin typeface="Comic Sans MS" pitchFamily="66" charset="0"/>
                        </a:rPr>
                        <a:t>SPINDLE DIA.</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200 mm</a:t>
                      </a:r>
                      <a:endParaRPr lang="en-IN" sz="1400" b="1" i="0" u="none" strike="noStrike" dirty="0">
                        <a:solidFill>
                          <a:srgbClr val="0033CC"/>
                        </a:solidFill>
                        <a:effectLst/>
                        <a:latin typeface="Comic Sans MS" pitchFamily="66" charset="0"/>
                      </a:endParaRPr>
                    </a:p>
                  </a:txBody>
                  <a:tcPr marL="9525" marR="9525" marT="9518" marB="0" anchor="b"/>
                </a:tc>
              </a:tr>
              <a:tr h="202530">
                <a:tc>
                  <a:txBody>
                    <a:bodyPr/>
                    <a:lstStyle/>
                    <a:p>
                      <a:pPr algn="l" fontAlgn="b"/>
                      <a:r>
                        <a:rPr lang="en-IN" sz="1400" b="1" u="none" strike="noStrike" dirty="0" smtClean="0">
                          <a:solidFill>
                            <a:srgbClr val="0033CC"/>
                          </a:solidFill>
                          <a:effectLst/>
                          <a:latin typeface="Comic Sans MS" pitchFamily="66" charset="0"/>
                        </a:rPr>
                        <a:t>TRAVEL X AXIS</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8000 mm</a:t>
                      </a:r>
                      <a:endParaRPr lang="en-IN" sz="1400" b="1" i="0" u="none" strike="noStrike" dirty="0">
                        <a:solidFill>
                          <a:srgbClr val="0033CC"/>
                        </a:solidFill>
                        <a:effectLst/>
                        <a:latin typeface="Comic Sans MS" pitchFamily="66" charset="0"/>
                      </a:endParaRPr>
                    </a:p>
                  </a:txBody>
                  <a:tcPr marL="9525" marR="9525" marT="9518" marB="0" anchor="b"/>
                </a:tc>
              </a:tr>
              <a:tr h="202530">
                <a:tc>
                  <a:txBody>
                    <a:bodyPr/>
                    <a:lstStyle/>
                    <a:p>
                      <a:pPr algn="l" fontAlgn="b"/>
                      <a:r>
                        <a:rPr lang="en-IN" sz="1400" b="1" u="none" strike="noStrike" dirty="0" smtClean="0">
                          <a:solidFill>
                            <a:srgbClr val="0033CC"/>
                          </a:solidFill>
                          <a:effectLst/>
                          <a:latin typeface="Comic Sans MS" pitchFamily="66" charset="0"/>
                        </a:rPr>
                        <a:t>TRAVEL Y AXIS</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3150 mm</a:t>
                      </a:r>
                      <a:endParaRPr lang="en-IN" sz="1400" b="1" i="0" u="none" strike="noStrike" dirty="0">
                        <a:solidFill>
                          <a:srgbClr val="0033CC"/>
                        </a:solidFill>
                        <a:effectLst/>
                        <a:latin typeface="Comic Sans MS" pitchFamily="66" charset="0"/>
                      </a:endParaRPr>
                    </a:p>
                  </a:txBody>
                  <a:tcPr marL="9525" marR="9525" marT="9518" marB="0" anchor="b"/>
                </a:tc>
              </a:tr>
              <a:tr h="202530">
                <a:tc>
                  <a:txBody>
                    <a:bodyPr/>
                    <a:lstStyle/>
                    <a:p>
                      <a:pPr algn="l" fontAlgn="b"/>
                      <a:r>
                        <a:rPr lang="en-IN" sz="1400" b="1" u="none" strike="noStrike" dirty="0" smtClean="0">
                          <a:solidFill>
                            <a:srgbClr val="0033CC"/>
                          </a:solidFill>
                          <a:effectLst/>
                          <a:latin typeface="Comic Sans MS" pitchFamily="66" charset="0"/>
                        </a:rPr>
                        <a:t>TRAVEL Z AXIS</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2000 mm</a:t>
                      </a:r>
                      <a:endParaRPr lang="en-IN" sz="1400" b="1" i="0" u="none" strike="noStrike" dirty="0">
                        <a:solidFill>
                          <a:srgbClr val="0033CC"/>
                        </a:solidFill>
                        <a:effectLst/>
                        <a:latin typeface="Comic Sans MS" pitchFamily="66" charset="0"/>
                      </a:endParaRPr>
                    </a:p>
                  </a:txBody>
                  <a:tcPr marL="9525" marR="9525" marT="9518" marB="0" anchor="b"/>
                </a:tc>
              </a:tr>
              <a:tr h="202530">
                <a:tc>
                  <a:txBody>
                    <a:bodyPr/>
                    <a:lstStyle/>
                    <a:p>
                      <a:pPr algn="l" fontAlgn="b"/>
                      <a:r>
                        <a:rPr lang="en-IN" sz="1400" b="1" u="none" strike="noStrike" dirty="0" smtClean="0">
                          <a:solidFill>
                            <a:srgbClr val="0033CC"/>
                          </a:solidFill>
                          <a:effectLst/>
                          <a:latin typeface="Comic Sans MS" pitchFamily="66" charset="0"/>
                        </a:rPr>
                        <a:t>ROTARY</a:t>
                      </a:r>
                      <a:r>
                        <a:rPr lang="en-IN" sz="1400" b="1" u="none" strike="noStrike" baseline="0" dirty="0" smtClean="0">
                          <a:solidFill>
                            <a:srgbClr val="0033CC"/>
                          </a:solidFill>
                          <a:effectLst/>
                          <a:latin typeface="Comic Sans MS" pitchFamily="66" charset="0"/>
                        </a:rPr>
                        <a:t> TABLE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2000 x 2000</a:t>
                      </a:r>
                      <a:endParaRPr lang="en-IN" sz="1400" b="1" i="0" u="none" strike="noStrike" dirty="0">
                        <a:solidFill>
                          <a:srgbClr val="0033CC"/>
                        </a:solidFill>
                        <a:effectLst/>
                        <a:latin typeface="Comic Sans MS" pitchFamily="66" charset="0"/>
                      </a:endParaRPr>
                    </a:p>
                  </a:txBody>
                  <a:tcPr marL="9525" marR="9525" marT="9518" marB="0" anchor="b"/>
                </a:tc>
              </a:tr>
            </a:tbl>
          </a:graphicData>
        </a:graphic>
      </p:graphicFrame>
      <p:pic>
        <p:nvPicPr>
          <p:cNvPr id="13" name="Picture 12"/>
          <p:cNvPicPr/>
          <p:nvPr/>
        </p:nvPicPr>
        <p:blipFill>
          <a:blip r:embed="rId4"/>
          <a:stretch>
            <a:fillRect/>
          </a:stretch>
        </p:blipFill>
        <p:spPr>
          <a:xfrm>
            <a:off x="0" y="0"/>
            <a:ext cx="914400" cy="685800"/>
          </a:xfrm>
          <a:prstGeom prst="rect">
            <a:avLst/>
          </a:prstGeom>
        </p:spPr>
      </p:pic>
      <p:pic>
        <p:nvPicPr>
          <p:cNvPr id="14" name="Picture 13"/>
          <p:cNvPicPr/>
          <p:nvPr/>
        </p:nvPicPr>
        <p:blipFill>
          <a:blip r:embed="rId5"/>
          <a:stretch>
            <a:fillRect/>
          </a:stretch>
        </p:blipFill>
        <p:spPr>
          <a:xfrm>
            <a:off x="7956551" y="0"/>
            <a:ext cx="1187450" cy="533400"/>
          </a:xfrm>
          <a:prstGeom prst="rect">
            <a:avLst/>
          </a:prstGeom>
        </p:spPr>
      </p:pic>
      <p:pic>
        <p:nvPicPr>
          <p:cNvPr id="10" name="Picture 2"/>
          <p:cNvPicPr>
            <a:picLocks noChangeAspect="1" noChangeArrowheads="1"/>
          </p:cNvPicPr>
          <p:nvPr/>
        </p:nvPicPr>
        <p:blipFill>
          <a:blip r:embed="rId6" cstate="print"/>
          <a:srcRect/>
          <a:stretch>
            <a:fillRect/>
          </a:stretch>
        </p:blipFill>
        <p:spPr bwMode="auto">
          <a:xfrm>
            <a:off x="4800600" y="991716"/>
            <a:ext cx="3996780" cy="4341168"/>
          </a:xfrm>
          <a:prstGeom prst="rect">
            <a:avLst/>
          </a:prstGeom>
          <a:noFill/>
          <a:ln w="9525">
            <a:noFill/>
            <a:miter lim="800000"/>
            <a:headEnd/>
            <a:tailEnd/>
          </a:ln>
          <a:effectLst/>
        </p:spPr>
      </p:pic>
    </p:spTree>
    <p:extLst>
      <p:ext uri="{BB962C8B-B14F-4D97-AF65-F5344CB8AC3E}">
        <p14:creationId xmlns:p14="http://schemas.microsoft.com/office/powerpoint/2010/main" val="4288809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Documents and Settings\KUNAL\Desktop\untitled.bmp"/>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0" y="851160"/>
            <a:ext cx="9166785" cy="56410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1752600" y="6307592"/>
            <a:ext cx="8004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    </a:t>
            </a: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SHOT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BLASTING </a:t>
            </a:r>
            <a:r>
              <a:rPr lang="en-US" sz="1400" b="1" dirty="0" smtClean="0">
                <a:solidFill>
                  <a:srgbClr val="0033CC"/>
                </a:solidFill>
                <a:latin typeface="Comic Sans MS" pitchFamily="66" charset="0"/>
              </a:rPr>
              <a:t>10m (W) X 12m (L) X 8m (H)</a:t>
            </a:r>
            <a:endParaRPr lang="en-US" sz="1400" b="1" dirty="0">
              <a:solidFill>
                <a:srgbClr val="0033CC"/>
              </a:solidFill>
              <a:latin typeface="Comic Sans MS" pitchFamily="66" charset="0"/>
            </a:endParaRPr>
          </a:p>
        </p:txBody>
      </p:sp>
      <p:sp>
        <p:nvSpPr>
          <p:cNvPr id="9" name="Rectangle 8"/>
          <p:cNvSpPr/>
          <p:nvPr/>
        </p:nvSpPr>
        <p:spPr>
          <a:xfrm>
            <a:off x="1191718" y="316568"/>
            <a:ext cx="6878806"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 KDB,UNIT II</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0" name="Picture 9"/>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2723712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6083" y="1997839"/>
            <a:ext cx="7620000" cy="1569660"/>
          </a:xfrm>
          <a:prstGeom prst="rect">
            <a:avLst/>
          </a:prstGeom>
        </p:spPr>
        <p:txBody>
          <a:bodyPr wrap="square">
            <a:spAutoFit/>
          </a:bodyPr>
          <a:lstStyle/>
          <a:p>
            <a:pPr algn="ct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 </a:t>
            </a:r>
            <a:b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b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&amp; </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r>
            <a:b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b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p>
        </p:txBody>
      </p:sp>
      <p:pic>
        <p:nvPicPr>
          <p:cNvPr id="7" name="Picture 6"/>
          <p:cNvPicPr/>
          <p:nvPr/>
        </p:nvPicPr>
        <p:blipFill>
          <a:blip r:embed="rId2"/>
          <a:stretch>
            <a:fillRect/>
          </a:stretch>
        </p:blipFill>
        <p:spPr>
          <a:xfrm>
            <a:off x="0" y="0"/>
            <a:ext cx="914400" cy="685800"/>
          </a:xfrm>
          <a:prstGeom prst="rect">
            <a:avLst/>
          </a:prstGeom>
        </p:spPr>
      </p:pic>
      <p:pic>
        <p:nvPicPr>
          <p:cNvPr id="8" name="Picture 7"/>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2822659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00521" y="362211"/>
            <a:ext cx="3542958"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FACTORY</a:t>
            </a:r>
          </a:p>
        </p:txBody>
      </p:sp>
      <p:pic>
        <p:nvPicPr>
          <p:cNvPr id="11" name="Picture 10"/>
          <p:cNvPicPr/>
          <p:nvPr/>
        </p:nvPicPr>
        <p:blipFill>
          <a:blip r:embed="rId2"/>
          <a:stretch>
            <a:fillRect/>
          </a:stretch>
        </p:blipFill>
        <p:spPr>
          <a:xfrm>
            <a:off x="0" y="0"/>
            <a:ext cx="914400" cy="685800"/>
          </a:xfrm>
          <a:prstGeom prst="rect">
            <a:avLst/>
          </a:prstGeom>
        </p:spPr>
      </p:pic>
      <p:pic>
        <p:nvPicPr>
          <p:cNvPr id="12" name="Picture 11"/>
          <p:cNvPicPr/>
          <p:nvPr/>
        </p:nvPicPr>
        <p:blipFill>
          <a:blip r:embed="rId3"/>
          <a:stretch>
            <a:fillRect/>
          </a:stretch>
        </p:blipFill>
        <p:spPr>
          <a:xfrm>
            <a:off x="7956551" y="0"/>
            <a:ext cx="1187450" cy="533400"/>
          </a:xfrm>
          <a:prstGeom prst="rect">
            <a:avLst/>
          </a:prstGeom>
        </p:spPr>
      </p:pic>
      <p:pic>
        <p:nvPicPr>
          <p:cNvPr id="9" name="Picture 1"/>
          <p:cNvPicPr>
            <a:picLocks noChangeAspect="1"/>
          </p:cNvPicPr>
          <p:nvPr/>
        </p:nvPicPr>
        <p:blipFill>
          <a:blip r:embed="rId4" cstate="print"/>
          <a:srcRect/>
          <a:stretch>
            <a:fillRect/>
          </a:stretch>
        </p:blipFill>
        <p:spPr bwMode="auto">
          <a:xfrm>
            <a:off x="47454" y="823876"/>
            <a:ext cx="8991600" cy="6000643"/>
          </a:xfrm>
          <a:prstGeom prst="rect">
            <a:avLst/>
          </a:prstGeom>
          <a:noFill/>
          <a:ln w="9525">
            <a:noFill/>
            <a:miter lim="800000"/>
            <a:headEnd/>
            <a:tailEnd/>
          </a:ln>
        </p:spPr>
      </p:pic>
      <p:sp>
        <p:nvSpPr>
          <p:cNvPr id="7" name="TextBox 6"/>
          <p:cNvSpPr txBox="1">
            <a:spLocks noChangeArrowheads="1"/>
          </p:cNvSpPr>
          <p:nvPr/>
        </p:nvSpPr>
        <p:spPr bwMode="auto">
          <a:xfrm>
            <a:off x="609600" y="6019800"/>
            <a:ext cx="3657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smtClean="0">
                <a:solidFill>
                  <a:srgbClr val="0033CC"/>
                </a:solidFill>
                <a:latin typeface="Comic Sans MS" pitchFamily="66" charset="0"/>
              </a:rPr>
              <a:t> OPEN AREA :  58,200m²</a:t>
            </a:r>
            <a:endParaRPr lang="en-US" dirty="0">
              <a:solidFill>
                <a:srgbClr val="0033CC"/>
              </a:solidFill>
              <a:latin typeface="Comic Sans MS" pitchFamily="66" charset="0"/>
            </a:endParaRPr>
          </a:p>
        </p:txBody>
      </p:sp>
      <p:sp>
        <p:nvSpPr>
          <p:cNvPr id="13" name="TextBox 6"/>
          <p:cNvSpPr txBox="1">
            <a:spLocks noChangeArrowheads="1"/>
          </p:cNvSpPr>
          <p:nvPr/>
        </p:nvSpPr>
        <p:spPr bwMode="auto">
          <a:xfrm>
            <a:off x="4714875" y="6019800"/>
            <a:ext cx="396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r>
              <a:rPr lang="en-US" dirty="0" smtClean="0">
                <a:solidFill>
                  <a:srgbClr val="0033CC"/>
                </a:solidFill>
                <a:latin typeface="Comic Sans MS" pitchFamily="66" charset="0"/>
              </a:rPr>
              <a:t>COVERED AREA: 42,500m²</a:t>
            </a:r>
            <a:endParaRPr lang="en-US" dirty="0">
              <a:solidFill>
                <a:srgbClr val="0033CC"/>
              </a:solidFill>
              <a:latin typeface="Comic Sans MS" pitchFamily="66" charset="0"/>
            </a:endParaRPr>
          </a:p>
        </p:txBody>
      </p:sp>
    </p:spTree>
    <p:extLst>
      <p:ext uri="{BB962C8B-B14F-4D97-AF65-F5344CB8AC3E}">
        <p14:creationId xmlns:p14="http://schemas.microsoft.com/office/powerpoint/2010/main" val="2605374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0" y="0"/>
            <a:ext cx="914400" cy="685800"/>
          </a:xfrm>
          <a:prstGeom prst="rect">
            <a:avLst/>
          </a:prstGeom>
        </p:spPr>
      </p:pic>
      <p:pic>
        <p:nvPicPr>
          <p:cNvPr id="6" name="Picture 5"/>
          <p:cNvPicPr/>
          <p:nvPr/>
        </p:nvPicPr>
        <p:blipFill>
          <a:blip r:embed="rId3"/>
          <a:stretch>
            <a:fillRect/>
          </a:stretch>
        </p:blipFill>
        <p:spPr>
          <a:xfrm>
            <a:off x="7956551" y="0"/>
            <a:ext cx="1187450" cy="533400"/>
          </a:xfrm>
          <a:prstGeom prst="rect">
            <a:avLst/>
          </a:prstGeom>
        </p:spPr>
      </p:pic>
      <p:pic>
        <p:nvPicPr>
          <p:cNvPr id="122883" name="Picture 3" descr="H:\BARODA plant photo\_HIM076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36" y="3708620"/>
            <a:ext cx="4567036"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884" name="Picture 4" descr="H:\BARODA plant photo\_HIM060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533399"/>
            <a:ext cx="4757660" cy="31752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2064202" y="35867"/>
            <a:ext cx="513794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 /OFFICE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2"/>
          <a:stretch>
            <a:fillRect/>
          </a:stretch>
        </p:blipFill>
        <p:spPr>
          <a:xfrm>
            <a:off x="152400" y="152400"/>
            <a:ext cx="914400" cy="685800"/>
          </a:xfrm>
          <a:prstGeom prst="rect">
            <a:avLst/>
          </a:prstGeom>
        </p:spPr>
      </p:pic>
      <p:pic>
        <p:nvPicPr>
          <p:cNvPr id="12" name="Picture 11"/>
          <p:cNvPicPr/>
          <p:nvPr/>
        </p:nvPicPr>
        <p:blipFill>
          <a:blip r:embed="rId3"/>
          <a:stretch>
            <a:fillRect/>
          </a:stretch>
        </p:blipFill>
        <p:spPr>
          <a:xfrm>
            <a:off x="8108951" y="152400"/>
            <a:ext cx="1187450" cy="533400"/>
          </a:xfrm>
          <a:prstGeom prst="rect">
            <a:avLst/>
          </a:prstGeom>
        </p:spPr>
      </p:pic>
    </p:spTree>
    <p:extLst>
      <p:ext uri="{BB962C8B-B14F-4D97-AF65-F5344CB8AC3E}">
        <p14:creationId xmlns:p14="http://schemas.microsoft.com/office/powerpoint/2010/main" val="3514837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5347" y="304800"/>
            <a:ext cx="6582251"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4" descr="C:\Documents and Settings\Raju.patel\Desktop\Copy of him\_HIM0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4606471" cy="42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304800" y="914400"/>
            <a:ext cx="3573461" cy="527050"/>
          </a:xfrm>
        </p:spPr>
        <p:txBody>
          <a:bodyPr/>
          <a:lstStyle/>
          <a:p>
            <a:pPr marL="0" indent="0" algn="ctr">
              <a:buNone/>
            </a:pPr>
            <a:r>
              <a:rPr lang="en-US" altLang="en-US" sz="1400" dirty="0" smtClean="0">
                <a:solidFill>
                  <a:srgbClr val="0033CC"/>
                </a:solidFill>
                <a:effectLst/>
                <a:latin typeface="Comic Sans MS" pitchFamily="66" charset="0"/>
              </a:rPr>
              <a:t>MACHINE SHOP/ FABRICATION SHOP</a:t>
            </a:r>
            <a:r>
              <a:rPr lang="en-US" altLang="en-US" sz="1800" dirty="0" smtClean="0">
                <a:solidFill>
                  <a:srgbClr val="0033CC"/>
                </a:solidFill>
                <a:effectLst/>
                <a:latin typeface="Comic Sans MS" pitchFamily="66" charset="0"/>
              </a:rPr>
              <a:t/>
            </a:r>
            <a:br>
              <a:rPr lang="en-US" altLang="en-US" sz="1800" dirty="0" smtClean="0">
                <a:solidFill>
                  <a:srgbClr val="0033CC"/>
                </a:solidFill>
                <a:effectLst/>
                <a:latin typeface="Comic Sans MS" pitchFamily="66" charset="0"/>
              </a:rPr>
            </a:br>
            <a:r>
              <a:rPr lang="en-US" altLang="en-US" sz="1400" dirty="0" smtClean="0">
                <a:solidFill>
                  <a:srgbClr val="0033CC"/>
                </a:solidFill>
                <a:effectLst/>
                <a:latin typeface="Comic Sans MS" pitchFamily="66" charset="0"/>
              </a:rPr>
              <a:t>AREA 25X150 </a:t>
            </a:r>
            <a:r>
              <a:rPr lang="en-US" altLang="en-US" sz="1400" dirty="0" err="1" smtClean="0">
                <a:solidFill>
                  <a:srgbClr val="0033CC"/>
                </a:solidFill>
                <a:effectLst/>
                <a:latin typeface="Comic Sans MS" pitchFamily="66" charset="0"/>
              </a:rPr>
              <a:t>mtrs</a:t>
            </a:r>
            <a:endParaRPr lang="en-US" altLang="en-US" sz="1400" dirty="0" smtClean="0">
              <a:solidFill>
                <a:srgbClr val="0033CC"/>
              </a:solidFill>
              <a:effectLst/>
              <a:latin typeface="Comic Sans MS" pitchFamily="66" charset="0"/>
            </a:endParaRPr>
          </a:p>
        </p:txBody>
      </p:sp>
      <p:pic>
        <p:nvPicPr>
          <p:cNvPr id="11" name="Picture 3" descr="C:\Documents and Settings\Raju.patel\Desktop\Copy of him\_HIM06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690" y="1905000"/>
            <a:ext cx="4514310" cy="42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20358" y="914400"/>
            <a:ext cx="3430767" cy="738664"/>
          </a:xfrm>
          <a:prstGeom prst="rect">
            <a:avLst/>
          </a:prstGeom>
        </p:spPr>
        <p:txBody>
          <a:bodyPr wrap="square">
            <a:spAutoFit/>
          </a:bodyPr>
          <a:lstStyle/>
          <a:p>
            <a:pPr algn="ctr"/>
            <a:r>
              <a:rPr lang="en-US" altLang="en-US" sz="1400" b="1" dirty="0">
                <a:solidFill>
                  <a:srgbClr val="0033CC"/>
                </a:solidFill>
                <a:latin typeface="Comic Sans MS" pitchFamily="66" charset="0"/>
              </a:rPr>
              <a:t>ASSEMBLY SHOP/FABRICATION SHOP</a:t>
            </a:r>
            <a:r>
              <a:rPr lang="en-US" altLang="en-US" b="1" dirty="0">
                <a:solidFill>
                  <a:srgbClr val="0033CC"/>
                </a:solidFill>
                <a:latin typeface="Comic Sans MS" pitchFamily="66" charset="0"/>
              </a:rPr>
              <a:t/>
            </a:r>
            <a:br>
              <a:rPr lang="en-US" altLang="en-US" b="1" dirty="0">
                <a:solidFill>
                  <a:srgbClr val="0033CC"/>
                </a:solidFill>
                <a:latin typeface="Comic Sans MS" pitchFamily="66" charset="0"/>
              </a:rPr>
            </a:br>
            <a:r>
              <a:rPr lang="en-US" altLang="en-US" sz="1400" b="1" dirty="0">
                <a:solidFill>
                  <a:srgbClr val="0033CC"/>
                </a:solidFill>
                <a:latin typeface="Comic Sans MS" pitchFamily="66" charset="0"/>
              </a:rPr>
              <a:t>3 </a:t>
            </a:r>
            <a:r>
              <a:rPr lang="en-US" altLang="en-US" sz="1400" b="1" dirty="0" smtClean="0">
                <a:solidFill>
                  <a:srgbClr val="0033CC"/>
                </a:solidFill>
                <a:latin typeface="Comic Sans MS" pitchFamily="66" charset="0"/>
              </a:rPr>
              <a:t>BAYS-25X150 </a:t>
            </a:r>
            <a:r>
              <a:rPr lang="en-US" altLang="en-US" sz="1400" b="1" dirty="0" err="1" smtClean="0">
                <a:solidFill>
                  <a:srgbClr val="0033CC"/>
                </a:solidFill>
                <a:latin typeface="Comic Sans MS" pitchFamily="66" charset="0"/>
              </a:rPr>
              <a:t>mtrs</a:t>
            </a:r>
            <a:r>
              <a:rPr lang="en-US" altLang="en-US" sz="1400" b="1" dirty="0" smtClean="0">
                <a:solidFill>
                  <a:srgbClr val="0033CC"/>
                </a:solidFill>
                <a:latin typeface="Comic Sans MS" pitchFamily="66" charset="0"/>
              </a:rPr>
              <a:t>. </a:t>
            </a:r>
            <a:r>
              <a:rPr lang="en-US" altLang="en-US" sz="1400" b="1" dirty="0">
                <a:solidFill>
                  <a:srgbClr val="0033CC"/>
                </a:solidFill>
                <a:latin typeface="Comic Sans MS" pitchFamily="66" charset="0"/>
              </a:rPr>
              <a:t>EACH</a:t>
            </a:r>
            <a:endParaRPr lang="en-US" sz="1400" dirty="0">
              <a:solidFill>
                <a:srgbClr val="0033CC"/>
              </a:solidFill>
              <a:latin typeface="Comic Sans MS" pitchFamily="66" charset="0"/>
            </a:endParaRPr>
          </a:p>
        </p:txBody>
      </p:sp>
      <p:pic>
        <p:nvPicPr>
          <p:cNvPr id="12" name="Picture 11"/>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3387620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457201"/>
            <a:ext cx="86106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BORN OUT OF COMBINATION OF               SAYAJI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IRON &amp; ENGINEERING LIMITED</a:t>
            </a:r>
          </a:p>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ESTABLISHED IN </a:t>
            </a:r>
            <a:r>
              <a:rPr lang="en-US" sz="2400" b="1" dirty="0" smtClean="0">
                <a:ln w="10541" cmpd="sng">
                  <a:solidFill>
                    <a:schemeClr val="accent1">
                      <a:shade val="88000"/>
                      <a:satMod val="110000"/>
                    </a:schemeClr>
                  </a:solidFill>
                  <a:prstDash val="solid"/>
                </a:ln>
                <a:solidFill>
                  <a:srgbClr val="0033CC"/>
                </a:solidFill>
                <a:latin typeface="Comic Sans MS" pitchFamily="66" charset="0"/>
                <a:cs typeface="Times New Roman" pitchFamily="18" charset="0"/>
              </a:rPr>
              <a:t>1943</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   AND…..</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descr="Picture2.jpg"/>
          <p:cNvPicPr>
            <a:picLocks noChangeAspect="1"/>
          </p:cNvPicPr>
          <p:nvPr/>
        </p:nvPicPr>
        <p:blipFill>
          <a:blip r:embed="rId2"/>
          <a:srcRect/>
          <a:stretch>
            <a:fillRect/>
          </a:stretch>
        </p:blipFill>
        <p:spPr bwMode="auto">
          <a:xfrm>
            <a:off x="228600" y="1905000"/>
            <a:ext cx="8686800" cy="472440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3"/>
          <a:stretch>
            <a:fillRect/>
          </a:stretch>
        </p:blipFill>
        <p:spPr>
          <a:xfrm>
            <a:off x="0" y="0"/>
            <a:ext cx="914400" cy="685800"/>
          </a:xfrm>
          <a:prstGeom prst="rect">
            <a:avLst/>
          </a:prstGeom>
        </p:spPr>
      </p:pic>
      <p:pic>
        <p:nvPicPr>
          <p:cNvPr id="11" name="Picture 10"/>
          <p:cNvPicPr/>
          <p:nvPr/>
        </p:nvPicPr>
        <p:blipFill>
          <a:blip r:embed="rId4"/>
          <a:stretch>
            <a:fillRect/>
          </a:stretch>
        </p:blipFill>
        <p:spPr>
          <a:xfrm>
            <a:off x="7956551" y="0"/>
            <a:ext cx="1187450" cy="5334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Raj.kumar.PLANNING-LP-1\Desktop\new project\IMG_208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8" y="1258489"/>
            <a:ext cx="4258782" cy="4028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Raj.kumar.PLANNING-LP-1\Desktop\new project\IMG_20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121" y="1258489"/>
            <a:ext cx="4413034" cy="4028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533120" y="5410200"/>
            <a:ext cx="4017156" cy="523220"/>
          </a:xfrm>
          <a:prstGeom prst="rect">
            <a:avLst/>
          </a:prstGeom>
        </p:spPr>
        <p:txBody>
          <a:bodyPr wrap="square">
            <a:spAutoFit/>
          </a:bodyPr>
          <a:lstStyle/>
          <a:p>
            <a:r>
              <a:rPr lang="en-US" altLang="en-US" sz="1400" b="1" dirty="0">
                <a:solidFill>
                  <a:srgbClr val="0033CC"/>
                </a:solidFill>
                <a:latin typeface="Comic Sans MS" pitchFamily="66" charset="0"/>
              </a:rPr>
              <a:t>SUBMERGED ARC </a:t>
            </a:r>
            <a:r>
              <a:rPr lang="en-US" altLang="en-US" sz="1400" b="1" dirty="0" smtClean="0">
                <a:solidFill>
                  <a:srgbClr val="0033CC"/>
                </a:solidFill>
                <a:latin typeface="Comic Sans MS" pitchFamily="66" charset="0"/>
              </a:rPr>
              <a:t>WELDING MACHINE-TRAVEL-10m</a:t>
            </a:r>
            <a:endParaRPr lang="en-US" sz="1400" dirty="0">
              <a:solidFill>
                <a:srgbClr val="0033CC"/>
              </a:solidFill>
              <a:latin typeface="Comic Sans MS" pitchFamily="66" charset="0"/>
            </a:endParaRPr>
          </a:p>
        </p:txBody>
      </p:sp>
      <p:sp>
        <p:nvSpPr>
          <p:cNvPr id="10" name="Rectangle 9"/>
          <p:cNvSpPr/>
          <p:nvPr/>
        </p:nvSpPr>
        <p:spPr>
          <a:xfrm>
            <a:off x="1218348" y="268342"/>
            <a:ext cx="658225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
        <p:nvSpPr>
          <p:cNvPr id="9" name="Rectangle 8"/>
          <p:cNvSpPr/>
          <p:nvPr/>
        </p:nvSpPr>
        <p:spPr>
          <a:xfrm>
            <a:off x="228600" y="5415398"/>
            <a:ext cx="3657600" cy="954107"/>
          </a:xfrm>
          <a:prstGeom prst="rect">
            <a:avLst/>
          </a:prstGeom>
        </p:spPr>
        <p:txBody>
          <a:bodyPr wrap="square">
            <a:spAutoFit/>
          </a:bodyPr>
          <a:lstStyle/>
          <a:p>
            <a:r>
              <a:rPr lang="en-US" altLang="en-US" sz="1400" b="1" dirty="0" smtClean="0">
                <a:solidFill>
                  <a:srgbClr val="0033CC"/>
                </a:solidFill>
                <a:latin typeface="Comic Sans MS" pitchFamily="66" charset="0"/>
              </a:rPr>
              <a:t>HORIZONTAL </a:t>
            </a:r>
            <a:r>
              <a:rPr lang="en-US" altLang="en-US" sz="1400" b="1" dirty="0">
                <a:solidFill>
                  <a:srgbClr val="0033CC"/>
                </a:solidFill>
                <a:latin typeface="Comic Sans MS" pitchFamily="66" charset="0"/>
              </a:rPr>
              <a:t>BORING </a:t>
            </a:r>
            <a:r>
              <a:rPr lang="en-US" altLang="en-US" sz="1400" b="1" dirty="0" smtClean="0">
                <a:solidFill>
                  <a:srgbClr val="0033CC"/>
                </a:solidFill>
                <a:latin typeface="Comic Sans MS" pitchFamily="66" charset="0"/>
              </a:rPr>
              <a:t>MACHINE-130mm,2mx2m </a:t>
            </a:r>
            <a:r>
              <a:rPr lang="en-US" altLang="en-US" sz="1400" b="1" dirty="0">
                <a:solidFill>
                  <a:srgbClr val="0033CC"/>
                </a:solidFill>
                <a:latin typeface="Comic Sans MS" pitchFamily="66" charset="0"/>
              </a:rPr>
              <a:t>TABLE</a:t>
            </a:r>
            <a:r>
              <a:rPr lang="en-US" altLang="en-US" sz="1400" b="1" dirty="0" smtClean="0">
                <a:solidFill>
                  <a:srgbClr val="0033CC"/>
                </a:solidFill>
                <a:latin typeface="Comic Sans MS" pitchFamily="66" charset="0"/>
              </a:rPr>
              <a:t>, </a:t>
            </a:r>
          </a:p>
          <a:p>
            <a:r>
              <a:rPr lang="en-US" altLang="en-US" sz="1400" b="1" dirty="0" smtClean="0">
                <a:solidFill>
                  <a:srgbClr val="0033CC"/>
                </a:solidFill>
                <a:latin typeface="Comic Sans MS" pitchFamily="66" charset="0"/>
              </a:rPr>
              <a:t>TRAVEL-HORIZONTAL-3m </a:t>
            </a:r>
            <a:r>
              <a:rPr lang="en-US" altLang="en-US" sz="1400" b="1" dirty="0">
                <a:solidFill>
                  <a:srgbClr val="0033CC"/>
                </a:solidFill>
                <a:latin typeface="Comic Sans MS" pitchFamily="66" charset="0"/>
              </a:rPr>
              <a:t>&amp; </a:t>
            </a:r>
            <a:r>
              <a:rPr lang="en-US" altLang="en-US" sz="1400" b="1" dirty="0" smtClean="0">
                <a:solidFill>
                  <a:srgbClr val="0033CC"/>
                </a:solidFill>
                <a:latin typeface="Comic Sans MS" pitchFamily="66" charset="0"/>
              </a:rPr>
              <a:t>VERTICAL-1.75m</a:t>
            </a: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1649786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Raj.kumar.PLANNING-LP-1\Desktop\new project\IMG_209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685800"/>
            <a:ext cx="518160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74802" y="3962400"/>
            <a:ext cx="3429000" cy="1384995"/>
          </a:xfrm>
          <a:prstGeom prst="rect">
            <a:avLst/>
          </a:prstGeom>
        </p:spPr>
        <p:txBody>
          <a:bodyPr wrap="square">
            <a:spAutoFit/>
          </a:bodyPr>
          <a:lstStyle/>
          <a:p>
            <a:r>
              <a:rPr lang="en-US" altLang="en-US" sz="1400" b="1" dirty="0">
                <a:solidFill>
                  <a:srgbClr val="0033CC"/>
                </a:solidFill>
                <a:latin typeface="Comic Sans MS" pitchFamily="66" charset="0"/>
              </a:rPr>
              <a:t>CNC-PROFILE CUTTING MACHINE-GAS CUTTING UPTO 250mm PLATE THICKNESS.PLASMA CUTTING UPTO 16mm PLATE THICKNESS.BED SIZE </a:t>
            </a:r>
            <a:r>
              <a:rPr lang="en-US" altLang="en-US" sz="1400" b="1" dirty="0" smtClean="0">
                <a:solidFill>
                  <a:srgbClr val="0033CC"/>
                </a:solidFill>
                <a:latin typeface="Comic Sans MS" pitchFamily="66" charset="0"/>
              </a:rPr>
              <a:t>4mtrsx28 </a:t>
            </a:r>
            <a:r>
              <a:rPr lang="en-US" altLang="en-US" sz="1400" b="1" dirty="0" err="1" smtClean="0">
                <a:solidFill>
                  <a:srgbClr val="0033CC"/>
                </a:solidFill>
                <a:latin typeface="Comic Sans MS" pitchFamily="66" charset="0"/>
              </a:rPr>
              <a:t>mtrs</a:t>
            </a:r>
            <a:r>
              <a:rPr lang="en-US" altLang="en-US" sz="1400" b="1" dirty="0" smtClean="0">
                <a:solidFill>
                  <a:srgbClr val="0033CC"/>
                </a:solidFill>
                <a:latin typeface="Comic Sans MS" pitchFamily="66" charset="0"/>
              </a:rPr>
              <a:t>.</a:t>
            </a:r>
            <a:endParaRPr lang="en-US" sz="1400" dirty="0">
              <a:solidFill>
                <a:srgbClr val="0033CC"/>
              </a:solidFill>
              <a:latin typeface="Comic Sans MS" pitchFamily="66" charset="0"/>
            </a:endParaRPr>
          </a:p>
        </p:txBody>
      </p:sp>
      <p:sp>
        <p:nvSpPr>
          <p:cNvPr id="7" name="Rectangle 6"/>
          <p:cNvSpPr/>
          <p:nvPr/>
        </p:nvSpPr>
        <p:spPr>
          <a:xfrm>
            <a:off x="6028929" y="3355777"/>
            <a:ext cx="2922595" cy="307777"/>
          </a:xfrm>
          <a:prstGeom prst="rect">
            <a:avLst/>
          </a:prstGeom>
        </p:spPr>
        <p:txBody>
          <a:bodyPr wrap="none">
            <a:spAutoFit/>
          </a:bodyPr>
          <a:lstStyle/>
          <a:p>
            <a:r>
              <a:rPr lang="en-US" altLang="en-US" sz="1400" b="1" dirty="0">
                <a:solidFill>
                  <a:srgbClr val="0033CC"/>
                </a:solidFill>
                <a:latin typeface="Comic Sans MS" pitchFamily="66" charset="0"/>
              </a:rPr>
              <a:t>HYDRAULIC PRESS-CAP 150 </a:t>
            </a:r>
            <a:r>
              <a:rPr lang="en-US" altLang="en-US" sz="1400" b="1" dirty="0" smtClean="0">
                <a:solidFill>
                  <a:srgbClr val="0033CC"/>
                </a:solidFill>
                <a:latin typeface="Comic Sans MS" pitchFamily="66" charset="0"/>
              </a:rPr>
              <a:t>t</a:t>
            </a:r>
            <a:endParaRPr lang="en-US" sz="1400" b="1" dirty="0">
              <a:solidFill>
                <a:srgbClr val="0033CC"/>
              </a:solidFill>
              <a:latin typeface="Comic Sans MS" pitchFamily="66" charset="0"/>
            </a:endParaRPr>
          </a:p>
        </p:txBody>
      </p:sp>
      <p:sp>
        <p:nvSpPr>
          <p:cNvPr id="8" name="Rectangle 7"/>
          <p:cNvSpPr/>
          <p:nvPr/>
        </p:nvSpPr>
        <p:spPr>
          <a:xfrm>
            <a:off x="1080593" y="96890"/>
            <a:ext cx="658225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314" y="3810000"/>
            <a:ext cx="3885210" cy="29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89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C:\Users\Raj.kumar.PLANNING-LP-1\Desktop\new project\IMG_21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905000"/>
            <a:ext cx="4495800" cy="441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89931" y="5536384"/>
            <a:ext cx="4115937" cy="523220"/>
          </a:xfrm>
          <a:prstGeom prst="rect">
            <a:avLst/>
          </a:prstGeom>
        </p:spPr>
        <p:txBody>
          <a:bodyPr wrap="square">
            <a:spAutoFit/>
          </a:bodyPr>
          <a:lstStyle/>
          <a:p>
            <a:r>
              <a:rPr lang="en-US" altLang="en-US" sz="1400" b="1" dirty="0">
                <a:solidFill>
                  <a:srgbClr val="0033CC"/>
                </a:solidFill>
                <a:latin typeface="Comic Sans MS" pitchFamily="66" charset="0"/>
              </a:rPr>
              <a:t>HYDRAULIC PRESS BRAKE-CAPACITY 12mm X </a:t>
            </a:r>
            <a:r>
              <a:rPr lang="en-US" altLang="en-US" sz="1400" b="1" dirty="0" smtClean="0">
                <a:solidFill>
                  <a:srgbClr val="0033CC"/>
                </a:solidFill>
                <a:latin typeface="Comic Sans MS" pitchFamily="66" charset="0"/>
              </a:rPr>
              <a:t>3000mm-150t</a:t>
            </a:r>
            <a:endParaRPr lang="en-US" sz="1400" dirty="0">
              <a:solidFill>
                <a:srgbClr val="0033CC"/>
              </a:solidFill>
              <a:latin typeface="Comic Sans MS" pitchFamily="66" charset="0"/>
            </a:endParaRPr>
          </a:p>
        </p:txBody>
      </p:sp>
      <p:sp>
        <p:nvSpPr>
          <p:cNvPr id="7" name="Rectangle 6"/>
          <p:cNvSpPr/>
          <p:nvPr/>
        </p:nvSpPr>
        <p:spPr>
          <a:xfrm>
            <a:off x="6341515" y="1447800"/>
            <a:ext cx="2597185" cy="307777"/>
          </a:xfrm>
          <a:prstGeom prst="rect">
            <a:avLst/>
          </a:prstGeom>
        </p:spPr>
        <p:txBody>
          <a:bodyPr wrap="none">
            <a:spAutoFit/>
          </a:bodyPr>
          <a:lstStyle/>
          <a:p>
            <a:pPr algn="ctr"/>
            <a:r>
              <a:rPr lang="en-US" altLang="en-US" sz="1400" b="1" dirty="0">
                <a:solidFill>
                  <a:srgbClr val="0033CC"/>
                </a:solidFill>
                <a:latin typeface="Comic Sans MS" pitchFamily="66" charset="0"/>
              </a:rPr>
              <a:t>PLANO MILLER </a:t>
            </a:r>
            <a:r>
              <a:rPr lang="en-US" altLang="en-US" sz="1400" b="1" dirty="0" smtClean="0">
                <a:solidFill>
                  <a:srgbClr val="0033CC"/>
                </a:solidFill>
                <a:latin typeface="Comic Sans MS" pitchFamily="66" charset="0"/>
              </a:rPr>
              <a:t>2mx2mx6m</a:t>
            </a:r>
            <a:endParaRPr lang="en-US" altLang="en-US" sz="1400" b="1" dirty="0">
              <a:solidFill>
                <a:srgbClr val="0033CC"/>
              </a:solidFill>
              <a:latin typeface="Comic Sans MS" pitchFamily="66" charset="0"/>
            </a:endParaRPr>
          </a:p>
        </p:txBody>
      </p:sp>
      <p:sp>
        <p:nvSpPr>
          <p:cNvPr id="10" name="Rectangle 9"/>
          <p:cNvSpPr/>
          <p:nvPr/>
        </p:nvSpPr>
        <p:spPr>
          <a:xfrm>
            <a:off x="1228112" y="224135"/>
            <a:ext cx="6715301"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pic>
        <p:nvPicPr>
          <p:cNvPr id="122882"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7000"/>
                    </a14:imgEffect>
                    <a14:imgEffect>
                      <a14:brightnessContrast bright="-5000" contrast="-24000"/>
                    </a14:imgEffect>
                  </a14:imgLayer>
                </a14:imgProps>
              </a:ext>
              <a:ext uri="{28A0092B-C50C-407E-A947-70E740481C1C}">
                <a14:useLocalDpi xmlns:a14="http://schemas.microsoft.com/office/drawing/2010/main" val="0"/>
              </a:ext>
            </a:extLst>
          </a:blip>
          <a:srcRect/>
          <a:stretch>
            <a:fillRect/>
          </a:stretch>
        </p:blipFill>
        <p:spPr bwMode="auto">
          <a:xfrm>
            <a:off x="359528" y="1789226"/>
            <a:ext cx="3776742" cy="355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677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Raj.kumar.PLANNING-LP-1\Desktop\new project\IMG_209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524" y="2154822"/>
            <a:ext cx="3478990" cy="3513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57524" y="1391203"/>
            <a:ext cx="3505200" cy="523220"/>
          </a:xfrm>
          <a:prstGeom prst="rect">
            <a:avLst/>
          </a:prstGeom>
        </p:spPr>
        <p:txBody>
          <a:bodyPr wrap="square">
            <a:spAutoFit/>
          </a:bodyPr>
          <a:lstStyle/>
          <a:p>
            <a:r>
              <a:rPr lang="en-US" altLang="en-US" sz="1400" b="1" dirty="0">
                <a:solidFill>
                  <a:srgbClr val="0033CC"/>
                </a:solidFill>
                <a:latin typeface="Comic Sans MS" pitchFamily="66" charset="0"/>
              </a:rPr>
              <a:t>HYDRAULIC SHEARING MACHINE </a:t>
            </a:r>
            <a:r>
              <a:rPr lang="en-US" altLang="en-US" sz="1400" b="1" dirty="0" smtClean="0">
                <a:solidFill>
                  <a:srgbClr val="0033CC"/>
                </a:solidFill>
                <a:latin typeface="Comic Sans MS" pitchFamily="66" charset="0"/>
              </a:rPr>
              <a:t>CAPACITY-12mm X 3000mm- </a:t>
            </a:r>
            <a:r>
              <a:rPr lang="en-US" altLang="en-US" sz="1400" b="1" dirty="0">
                <a:solidFill>
                  <a:srgbClr val="0033CC"/>
                </a:solidFill>
                <a:latin typeface="Comic Sans MS" pitchFamily="66" charset="0"/>
              </a:rPr>
              <a:t>150 </a:t>
            </a:r>
            <a:r>
              <a:rPr lang="en-US" altLang="en-US" sz="1400" b="1" dirty="0" smtClean="0">
                <a:solidFill>
                  <a:srgbClr val="0033CC"/>
                </a:solidFill>
                <a:latin typeface="Comic Sans MS" pitchFamily="66" charset="0"/>
              </a:rPr>
              <a:t>t</a:t>
            </a:r>
            <a:endParaRPr lang="en-US" sz="1400" dirty="0">
              <a:solidFill>
                <a:srgbClr val="0033CC"/>
              </a:solidFill>
              <a:latin typeface="Comic Sans MS" pitchFamily="66" charset="0"/>
            </a:endParaRPr>
          </a:p>
        </p:txBody>
      </p:sp>
      <p:pic>
        <p:nvPicPr>
          <p:cNvPr id="6" name="Picture 11" descr="C:\Users\Raj.kumar.PLANNING-LP-1\Desktop\new project\IMG_21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231" y="1235119"/>
            <a:ext cx="5181600" cy="4394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363212" y="5791200"/>
            <a:ext cx="6169638" cy="523220"/>
          </a:xfrm>
          <a:prstGeom prst="rect">
            <a:avLst/>
          </a:prstGeom>
        </p:spPr>
        <p:txBody>
          <a:bodyPr wrap="square">
            <a:spAutoFit/>
          </a:bodyPr>
          <a:lstStyle/>
          <a:p>
            <a:pPr algn="ctr"/>
            <a:r>
              <a:rPr lang="en-US" altLang="en-US" sz="1400" b="1" dirty="0" smtClean="0">
                <a:solidFill>
                  <a:srgbClr val="0033CC"/>
                </a:solidFill>
                <a:latin typeface="Comic Sans MS" pitchFamily="66" charset="0"/>
              </a:rPr>
              <a:t>HORIZONTAL </a:t>
            </a:r>
            <a:r>
              <a:rPr lang="en-US" altLang="en-US" sz="1400" b="1" dirty="0">
                <a:solidFill>
                  <a:srgbClr val="0033CC"/>
                </a:solidFill>
                <a:latin typeface="Comic Sans MS" pitchFamily="66" charset="0"/>
              </a:rPr>
              <a:t>BORING MACHINE- </a:t>
            </a:r>
            <a:r>
              <a:rPr lang="en-US" altLang="en-US" sz="1400" b="1" dirty="0" smtClean="0">
                <a:solidFill>
                  <a:srgbClr val="0033CC"/>
                </a:solidFill>
                <a:latin typeface="Comic Sans MS" pitchFamily="66" charset="0"/>
              </a:rPr>
              <a:t>100mm SPINDLE.      CAPACITY -1200X1400mm</a:t>
            </a:r>
            <a:endParaRPr lang="en-US" altLang="en-US" sz="1400" b="1" dirty="0">
              <a:solidFill>
                <a:srgbClr val="0033CC"/>
              </a:solidFill>
              <a:latin typeface="Comic Sans MS" pitchFamily="66" charset="0"/>
            </a:endParaRPr>
          </a:p>
        </p:txBody>
      </p:sp>
      <p:sp>
        <p:nvSpPr>
          <p:cNvPr id="10" name="Rectangle 9"/>
          <p:cNvSpPr/>
          <p:nvPr/>
        </p:nvSpPr>
        <p:spPr>
          <a:xfrm>
            <a:off x="1342342" y="130085"/>
            <a:ext cx="658225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59533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Raj.kumar.PLANNING-LP-1\Desktop\new project\IMG_2115.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19200" y="762000"/>
            <a:ext cx="6582249" cy="57923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503905" y="6059661"/>
            <a:ext cx="3297545" cy="523220"/>
          </a:xfrm>
          <a:prstGeom prst="rect">
            <a:avLst/>
          </a:prstGeom>
          <a:solidFill>
            <a:schemeClr val="accent1">
              <a:lumMod val="20000"/>
              <a:lumOff val="80000"/>
            </a:schemeClr>
          </a:solidFill>
        </p:spPr>
        <p:txBody>
          <a:bodyPr wrap="square">
            <a:spAutoFit/>
          </a:bodyPr>
          <a:lstStyle/>
          <a:p>
            <a:r>
              <a:rPr lang="en-US" altLang="en-US" sz="1400" b="1" dirty="0">
                <a:solidFill>
                  <a:srgbClr val="0033CC"/>
                </a:solidFill>
                <a:latin typeface="Comic Sans MS" pitchFamily="66" charset="0"/>
              </a:rPr>
              <a:t>VERTICAL TURRET LATHE-1600mm </a:t>
            </a:r>
            <a:r>
              <a:rPr lang="en-US" altLang="en-US" sz="1400" b="1" dirty="0" smtClean="0">
                <a:solidFill>
                  <a:srgbClr val="0033CC"/>
                </a:solidFill>
                <a:latin typeface="Comic Sans MS" pitchFamily="66" charset="0"/>
              </a:rPr>
              <a:t>SWING/1200mm </a:t>
            </a:r>
            <a:r>
              <a:rPr lang="en-US" altLang="en-US" sz="1400" b="1" dirty="0">
                <a:solidFill>
                  <a:srgbClr val="0033CC"/>
                </a:solidFill>
                <a:latin typeface="Comic Sans MS" pitchFamily="66" charset="0"/>
              </a:rPr>
              <a:t>LENGTH</a:t>
            </a:r>
            <a:endParaRPr lang="en-US" sz="1400" dirty="0">
              <a:solidFill>
                <a:srgbClr val="0033CC"/>
              </a:solidFill>
              <a:latin typeface="Comic Sans MS" pitchFamily="66" charset="0"/>
            </a:endParaRPr>
          </a:p>
        </p:txBody>
      </p:sp>
      <p:sp>
        <p:nvSpPr>
          <p:cNvPr id="6" name="Rectangle 5"/>
          <p:cNvSpPr/>
          <p:nvPr/>
        </p:nvSpPr>
        <p:spPr>
          <a:xfrm>
            <a:off x="1219200" y="246008"/>
            <a:ext cx="6582250"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311187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1503" y="1905000"/>
            <a:ext cx="6797676" cy="1569660"/>
          </a:xfrm>
          <a:prstGeom prst="rect">
            <a:avLst/>
          </a:prstGeom>
        </p:spPr>
        <p:txBody>
          <a:bodyPr wrap="square">
            <a:spAutoFit/>
          </a:bodyPr>
          <a:lstStyle/>
          <a:p>
            <a:pPr algn="ct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 </a:t>
            </a:r>
            <a:b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b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&amp; </a:t>
            </a:r>
            <a:b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b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FACILITY</a:t>
            </a:r>
          </a:p>
        </p:txBody>
      </p:sp>
      <p:pic>
        <p:nvPicPr>
          <p:cNvPr id="8" name="Picture 7"/>
          <p:cNvPicPr/>
          <p:nvPr/>
        </p:nvPicPr>
        <p:blipFill>
          <a:blip r:embed="rId2"/>
          <a:stretch>
            <a:fillRect/>
          </a:stretch>
        </p:blipFill>
        <p:spPr>
          <a:xfrm>
            <a:off x="0" y="0"/>
            <a:ext cx="914400" cy="685800"/>
          </a:xfrm>
          <a:prstGeom prst="rect">
            <a:avLst/>
          </a:prstGeom>
        </p:spPr>
      </p:pic>
      <p:pic>
        <p:nvPicPr>
          <p:cNvPr id="9" name="Picture 8"/>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2611280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4816476" y="5964262"/>
            <a:ext cx="373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smtClean="0">
                <a:solidFill>
                  <a:srgbClr val="0033CC"/>
                </a:solidFill>
                <a:latin typeface="Comic Sans MS" pitchFamily="66" charset="0"/>
              </a:rPr>
              <a:t>COVERED AREA : 4,500 m²</a:t>
            </a:r>
            <a:endParaRPr lang="en-US" dirty="0">
              <a:solidFill>
                <a:srgbClr val="0033CC"/>
              </a:solidFill>
              <a:latin typeface="Comic Sans MS" pitchFamily="66" charset="0"/>
            </a:endParaRPr>
          </a:p>
        </p:txBody>
      </p:sp>
      <p:sp>
        <p:nvSpPr>
          <p:cNvPr id="14" name="TextBox 6"/>
          <p:cNvSpPr txBox="1">
            <a:spLocks noChangeArrowheads="1"/>
          </p:cNvSpPr>
          <p:nvPr/>
        </p:nvSpPr>
        <p:spPr bwMode="auto">
          <a:xfrm>
            <a:off x="631206" y="5970433"/>
            <a:ext cx="3394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smtClean="0">
                <a:solidFill>
                  <a:srgbClr val="0033CC"/>
                </a:solidFill>
                <a:latin typeface="Comic Sans MS" pitchFamily="66" charset="0"/>
              </a:rPr>
              <a:t>OPEN AREA : 16,100 m²</a:t>
            </a:r>
            <a:endParaRPr lang="en-US" dirty="0">
              <a:solidFill>
                <a:srgbClr val="0033CC"/>
              </a:solidFill>
              <a:latin typeface="Comic Sans MS" pitchFamily="66"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pic>
        <p:nvPicPr>
          <p:cNvPr id="1249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600200"/>
            <a:ext cx="4363795" cy="4148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600200"/>
            <a:ext cx="4351689" cy="4151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066800" y="454967"/>
            <a:ext cx="7010400" cy="461665"/>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 / OFFICE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3610026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6800" y="454967"/>
            <a:ext cx="7010400" cy="461665"/>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 / OFFICE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5122" name="Picture 2" descr="G:\Draft-updated msel all presentation\mail\blr\Selcted DSC_00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1371600"/>
            <a:ext cx="4362751" cy="4495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stretch>
            <a:fillRect/>
          </a:stretch>
        </p:blipFill>
        <p:spPr>
          <a:xfrm>
            <a:off x="0" y="0"/>
            <a:ext cx="914400" cy="685800"/>
          </a:xfrm>
          <a:prstGeom prst="rect">
            <a:avLst/>
          </a:prstGeom>
        </p:spPr>
      </p:pic>
      <p:pic>
        <p:nvPicPr>
          <p:cNvPr id="9" name="Picture 8"/>
          <p:cNvPicPr/>
          <p:nvPr/>
        </p:nvPicPr>
        <p:blipFill>
          <a:blip r:embed="rId4"/>
          <a:stretch>
            <a:fillRect/>
          </a:stretch>
        </p:blipFill>
        <p:spPr>
          <a:xfrm>
            <a:off x="7956551" y="0"/>
            <a:ext cx="1187450" cy="533400"/>
          </a:xfrm>
          <a:prstGeom prst="rect">
            <a:avLst/>
          </a:prstGeom>
        </p:spPr>
      </p:pic>
      <p:pic>
        <p:nvPicPr>
          <p:cNvPr id="10"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76201" y="1371600"/>
            <a:ext cx="4441207" cy="4495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0826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Draft-updated msel all presentation\mail\blr\Seletd DSC_0015-blr.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457200" y="838200"/>
            <a:ext cx="8093076" cy="5695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2895600" y="224135"/>
            <a:ext cx="368081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FACTORY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8"/>
          <p:cNvPicPr/>
          <p:nvPr/>
        </p:nvPicPr>
        <p:blipFill>
          <a:blip r:embed="rId4"/>
          <a:stretch>
            <a:fillRect/>
          </a:stretch>
        </p:blipFill>
        <p:spPr>
          <a:xfrm>
            <a:off x="0" y="0"/>
            <a:ext cx="914400" cy="685800"/>
          </a:xfrm>
          <a:prstGeom prst="rect">
            <a:avLst/>
          </a:prstGeom>
        </p:spPr>
      </p:pic>
      <p:pic>
        <p:nvPicPr>
          <p:cNvPr id="10" name="Picture 9"/>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24574338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39059" y="454967"/>
            <a:ext cx="6720108"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3074" name="Picture 2" descr="G:\Draft-updated msel all presentation\mail\blr\CNC Mc-blr-manuf facility.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685800" y="1143000"/>
            <a:ext cx="7651751" cy="4735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81800" y="5410200"/>
            <a:ext cx="1497284" cy="338554"/>
          </a:xfrm>
          <a:prstGeom prst="rect">
            <a:avLst/>
          </a:prstGeom>
          <a:solidFill>
            <a:schemeClr val="accent1">
              <a:lumMod val="20000"/>
              <a:lumOff val="80000"/>
            </a:schemeClr>
          </a:solidFill>
        </p:spPr>
        <p:txBody>
          <a:bodyPr wrap="square" rtlCol="0">
            <a:spAutoFit/>
          </a:bodyPr>
          <a:lstStyle/>
          <a:p>
            <a:r>
              <a:rPr lang="en-US" sz="1600" b="1" dirty="0" smtClean="0">
                <a:solidFill>
                  <a:srgbClr val="0033CC"/>
                </a:solidFill>
              </a:rPr>
              <a:t>CNC MACHINE</a:t>
            </a:r>
            <a:endParaRPr lang="en-US" sz="1600" b="1" dirty="0">
              <a:solidFill>
                <a:srgbClr val="0033CC"/>
              </a:solidFill>
            </a:endParaRPr>
          </a:p>
        </p:txBody>
      </p:sp>
      <p:pic>
        <p:nvPicPr>
          <p:cNvPr id="8" name="Picture 7"/>
          <p:cNvPicPr/>
          <p:nvPr/>
        </p:nvPicPr>
        <p:blipFill>
          <a:blip r:embed="rId4"/>
          <a:stretch>
            <a:fillRect/>
          </a:stretch>
        </p:blipFill>
        <p:spPr>
          <a:xfrm>
            <a:off x="0" y="0"/>
            <a:ext cx="914400" cy="685800"/>
          </a:xfrm>
          <a:prstGeom prst="rect">
            <a:avLst/>
          </a:prstGeom>
        </p:spPr>
      </p:pic>
      <p:pic>
        <p:nvPicPr>
          <p:cNvPr id="9" name="Picture 8"/>
          <p:cNvPicPr/>
          <p:nvPr/>
        </p:nvPicPr>
        <p:blipFill>
          <a:blip r:embed="rId5"/>
          <a:stretch>
            <a:fillRect/>
          </a:stretch>
        </p:blipFill>
        <p:spPr>
          <a:xfrm>
            <a:off x="7956551" y="0"/>
            <a:ext cx="1187450" cy="533400"/>
          </a:xfrm>
          <a:prstGeom prst="rect">
            <a:avLst/>
          </a:prstGeom>
        </p:spPr>
      </p:pic>
      <p:sp>
        <p:nvSpPr>
          <p:cNvPr id="3" name="Rectangle 2"/>
          <p:cNvSpPr/>
          <p:nvPr/>
        </p:nvSpPr>
        <p:spPr>
          <a:xfrm>
            <a:off x="685800" y="5985007"/>
            <a:ext cx="4572000" cy="584775"/>
          </a:xfrm>
          <a:prstGeom prst="rect">
            <a:avLst/>
          </a:prstGeom>
        </p:spPr>
        <p:txBody>
          <a:bodyPr>
            <a:spAutoFit/>
          </a:bodyPr>
          <a:lstStyle/>
          <a:p>
            <a:r>
              <a:rPr lang="en-US" sz="1400" b="1" dirty="0" smtClean="0">
                <a:solidFill>
                  <a:srgbClr val="0000FF"/>
                </a:solidFill>
                <a:latin typeface="Comic Sans MS" pitchFamily="66" charset="0"/>
              </a:rPr>
              <a:t>PUMA VTL 900M, 3AXIS, CHUCK DIA 600MM, (MAX TURNING DIA: 900MM,HEIGHT:800MM</a:t>
            </a:r>
            <a:r>
              <a:rPr lang="en-US" dirty="0"/>
              <a:t>)</a:t>
            </a:r>
          </a:p>
        </p:txBody>
      </p:sp>
    </p:spTree>
    <p:extLst>
      <p:ext uri="{BB962C8B-B14F-4D97-AF65-F5344CB8AC3E}">
        <p14:creationId xmlns:p14="http://schemas.microsoft.com/office/powerpoint/2010/main" val="3644796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http://www.mcnallysayaji.com/about-us/images/collage.jpg"/>
          <p:cNvPicPr>
            <a:picLocks noChangeAspect="1" noChangeArrowheads="1"/>
          </p:cNvPicPr>
          <p:nvPr/>
        </p:nvPicPr>
        <p:blipFill>
          <a:blip r:embed="rId2"/>
          <a:srcRect/>
          <a:stretch>
            <a:fillRect/>
          </a:stretch>
        </p:blipFill>
        <p:spPr bwMode="auto">
          <a:xfrm>
            <a:off x="305112" y="685800"/>
            <a:ext cx="8482595" cy="4495800"/>
          </a:xfrm>
          <a:prstGeom prst="rect">
            <a:avLst/>
          </a:prstGeom>
          <a:noFill/>
        </p:spPr>
      </p:pic>
      <p:sp>
        <p:nvSpPr>
          <p:cNvPr id="9" name="TextBox 8"/>
          <p:cNvSpPr txBox="1"/>
          <p:nvPr/>
        </p:nvSpPr>
        <p:spPr>
          <a:xfrm>
            <a:off x="393510" y="5334000"/>
            <a:ext cx="8305800" cy="1200329"/>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PRODUCT DIVISION OF </a:t>
            </a:r>
          </a:p>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MCNALLY BHARAT ENGINEERING LTD.</a:t>
            </a:r>
          </a:p>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cs typeface="Times New Roman" pitchFamily="18" charset="0"/>
              </a:rPr>
              <a:t>ESTABLISHED IN 1961</a:t>
            </a:r>
          </a:p>
        </p:txBody>
      </p:sp>
      <p:pic>
        <p:nvPicPr>
          <p:cNvPr id="7" name="Picture 6"/>
          <p:cNvPicPr/>
          <p:nvPr/>
        </p:nvPicPr>
        <p:blipFill>
          <a:blip r:embed="rId3"/>
          <a:stretch>
            <a:fillRect/>
          </a:stretch>
        </p:blipFill>
        <p:spPr>
          <a:xfrm>
            <a:off x="0" y="0"/>
            <a:ext cx="914400" cy="685800"/>
          </a:xfrm>
          <a:prstGeom prst="rect">
            <a:avLst/>
          </a:prstGeom>
        </p:spPr>
      </p:pic>
      <p:pic>
        <p:nvPicPr>
          <p:cNvPr id="8" name="Picture 7"/>
          <p:cNvPicPr/>
          <p:nvPr/>
        </p:nvPicPr>
        <p:blipFill>
          <a:blip r:embed="rId4"/>
          <a:stretch>
            <a:fillRect/>
          </a:stretch>
        </p:blipFill>
        <p:spPr>
          <a:xfrm>
            <a:off x="7956551" y="0"/>
            <a:ext cx="1187450" cy="5334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8992" y="545224"/>
            <a:ext cx="6720108"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BANGALORE MANUFACTURING FACILITY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6"/>
          <p:cNvPicPr/>
          <p:nvPr/>
        </p:nvPicPr>
        <p:blipFill>
          <a:blip r:embed="rId2"/>
          <a:stretch>
            <a:fillRect/>
          </a:stretch>
        </p:blipFill>
        <p:spPr>
          <a:xfrm>
            <a:off x="0" y="0"/>
            <a:ext cx="914400" cy="685800"/>
          </a:xfrm>
          <a:prstGeom prst="rect">
            <a:avLst/>
          </a:prstGeom>
        </p:spPr>
      </p:pic>
      <p:pic>
        <p:nvPicPr>
          <p:cNvPr id="8" name="Picture 7"/>
          <p:cNvPicPr/>
          <p:nvPr/>
        </p:nvPicPr>
        <p:blipFill>
          <a:blip r:embed="rId3"/>
          <a:stretch>
            <a:fillRect/>
          </a:stretch>
        </p:blipFill>
        <p:spPr>
          <a:xfrm>
            <a:off x="7956551" y="0"/>
            <a:ext cx="1187450" cy="533400"/>
          </a:xfrm>
          <a:prstGeom prst="rect">
            <a:avLst/>
          </a:prstGeom>
        </p:spPr>
      </p:pic>
      <p:pic>
        <p:nvPicPr>
          <p:cNvPr id="1269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98" y="1295400"/>
            <a:ext cx="8073061" cy="47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6067335"/>
            <a:ext cx="8129470" cy="523220"/>
          </a:xfrm>
          <a:prstGeom prst="rect">
            <a:avLst/>
          </a:prstGeom>
        </p:spPr>
        <p:txBody>
          <a:bodyPr wrap="square">
            <a:spAutoFit/>
          </a:bodyPr>
          <a:lstStyle/>
          <a:p>
            <a:pPr algn="ctr"/>
            <a:r>
              <a:rPr lang="en-US" sz="1400" b="1" dirty="0" smtClean="0">
                <a:solidFill>
                  <a:srgbClr val="0033CC"/>
                </a:solidFill>
                <a:latin typeface="Comic Sans MS" pitchFamily="66" charset="0"/>
              </a:rPr>
              <a:t>CNC TURNING CENTRE, DOOSAN MAKE – MAX TURNING DIAMETER 900 mm IN GAP BED &amp; 640 DIAMETER X 3200 mm LONG BETWEEN CENTRE.</a:t>
            </a: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36101843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77" y="1905000"/>
            <a:ext cx="7924799" cy="1752600"/>
          </a:xfrm>
        </p:spPr>
        <p:txBody>
          <a:bodyPr/>
          <a:lstStyle/>
          <a:p>
            <a:pPr marL="0" indent="0" algn="ctr">
              <a:buNone/>
            </a:pP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ASANSOL FACTORY </a:t>
            </a:r>
            <a:b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&amp; </a:t>
            </a:r>
            <a:b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br>
            <a:r>
              <a:rPr lang="en-US"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MANUFACTURING FACILITY</a:t>
            </a:r>
            <a:endParaRPr lang="en-US" sz="3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5" name="Picture 4" descr="MBE Logo a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a:blip r:embed="rId3"/>
          <a:stretch>
            <a:fillRect/>
          </a:stretch>
        </p:blipFill>
        <p:spPr>
          <a:xfrm>
            <a:off x="0" y="0"/>
            <a:ext cx="914400" cy="685800"/>
          </a:xfrm>
          <a:prstGeom prst="rect">
            <a:avLst/>
          </a:prstGeom>
        </p:spPr>
      </p:pic>
      <p:pic>
        <p:nvPicPr>
          <p:cNvPr id="7" name="Picture 6"/>
          <p:cNvPicPr/>
          <p:nvPr/>
        </p:nvPicPr>
        <p:blipFill>
          <a:blip r:embed="rId4"/>
          <a:stretch>
            <a:fillRect/>
          </a:stretch>
        </p:blipFill>
        <p:spPr>
          <a:xfrm>
            <a:off x="7956551" y="0"/>
            <a:ext cx="1187450" cy="533400"/>
          </a:xfrm>
          <a:prstGeom prst="rect">
            <a:avLst/>
          </a:prstGeom>
        </p:spPr>
      </p:pic>
    </p:spTree>
    <p:extLst>
      <p:ext uri="{BB962C8B-B14F-4D97-AF65-F5344CB8AC3E}">
        <p14:creationId xmlns:p14="http://schemas.microsoft.com/office/powerpoint/2010/main" val="8361622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extLst/>
          </a:blip>
          <a:srcRect/>
          <a:stretch>
            <a:fillRect/>
          </a:stretch>
        </p:blipFill>
        <p:spPr bwMode="auto">
          <a:xfrm>
            <a:off x="170793" y="1219200"/>
            <a:ext cx="3581400" cy="3724744"/>
          </a:xfrm>
          <a:prstGeom prst="rect">
            <a:avLst/>
          </a:prstGeom>
          <a:ln>
            <a:noFill/>
          </a:ln>
          <a:effectLst>
            <a:outerShdw blurRad="292100" dist="139700" dir="2700000" algn="tl" rotWithShape="0">
              <a:srgbClr val="333333">
                <a:alpha val="65000"/>
              </a:srgbClr>
            </a:outerShdw>
          </a:effectLst>
          <a:extLst/>
        </p:spPr>
      </p:pic>
      <p:sp>
        <p:nvSpPr>
          <p:cNvPr id="9" name="TextBox 6"/>
          <p:cNvSpPr txBox="1">
            <a:spLocks noChangeArrowheads="1"/>
          </p:cNvSpPr>
          <p:nvPr/>
        </p:nvSpPr>
        <p:spPr bwMode="auto">
          <a:xfrm>
            <a:off x="2375863" y="5342249"/>
            <a:ext cx="3816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r>
              <a:rPr lang="en-US" dirty="0" smtClean="0">
                <a:solidFill>
                  <a:srgbClr val="0033CC"/>
                </a:solidFill>
                <a:latin typeface="Comic Sans MS" pitchFamily="66" charset="0"/>
              </a:rPr>
              <a:t>OPEN AREA:83,500 m²</a:t>
            </a:r>
          </a:p>
          <a:p>
            <a:pPr algn="ctr"/>
            <a:endParaRPr lang="en-US" dirty="0"/>
          </a:p>
        </p:txBody>
      </p:sp>
      <p:sp>
        <p:nvSpPr>
          <p:cNvPr id="10" name="TextBox 6"/>
          <p:cNvSpPr txBox="1">
            <a:spLocks noChangeArrowheads="1"/>
          </p:cNvSpPr>
          <p:nvPr/>
        </p:nvSpPr>
        <p:spPr bwMode="auto">
          <a:xfrm>
            <a:off x="2676935" y="5803914"/>
            <a:ext cx="3824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smtClean="0">
                <a:solidFill>
                  <a:srgbClr val="0033CC"/>
                </a:solidFill>
                <a:latin typeface="Comic Sans MS" pitchFamily="66" charset="0"/>
              </a:rPr>
              <a:t>COVERED AREA :17,500 m²</a:t>
            </a:r>
            <a:endParaRPr lang="en-US" dirty="0">
              <a:solidFill>
                <a:srgbClr val="0033CC"/>
              </a:solidFill>
              <a:latin typeface="Comic Sans MS" pitchFamily="66" charset="0"/>
            </a:endParaRPr>
          </a:p>
        </p:txBody>
      </p:sp>
      <p:sp>
        <p:nvSpPr>
          <p:cNvPr id="11" name="TextBox 10"/>
          <p:cNvSpPr txBox="1"/>
          <p:nvPr/>
        </p:nvSpPr>
        <p:spPr>
          <a:xfrm>
            <a:off x="2895600" y="484265"/>
            <a:ext cx="3386958" cy="461665"/>
          </a:xfrm>
          <a:prstGeom prst="rect">
            <a:avLst/>
          </a:prstGeom>
          <a:noFill/>
        </p:spPr>
        <p:txBody>
          <a:bodyPr wrap="square" rtlCol="0">
            <a:spAutoFit/>
          </a:bodyPr>
          <a:lstStyle/>
          <a:p>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ASANSOL FACTORY</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3"/>
          <p:cNvPicPr/>
          <p:nvPr/>
        </p:nvPicPr>
        <p:blipFill>
          <a:blip r:embed="rId3"/>
          <a:stretch>
            <a:fillRect/>
          </a:stretch>
        </p:blipFill>
        <p:spPr>
          <a:xfrm>
            <a:off x="0" y="0"/>
            <a:ext cx="914400" cy="685800"/>
          </a:xfrm>
          <a:prstGeom prst="rect">
            <a:avLst/>
          </a:prstGeom>
        </p:spPr>
      </p:pic>
      <p:pic>
        <p:nvPicPr>
          <p:cNvPr id="17" name="Picture 16"/>
          <p:cNvPicPr/>
          <p:nvPr/>
        </p:nvPicPr>
        <p:blipFill>
          <a:blip r:embed="rId4"/>
          <a:stretch>
            <a:fillRect/>
          </a:stretch>
        </p:blipFill>
        <p:spPr>
          <a:xfrm>
            <a:off x="7956551" y="0"/>
            <a:ext cx="1187450" cy="533400"/>
          </a:xfrm>
          <a:prstGeom prst="rect">
            <a:avLst/>
          </a:prstGeom>
        </p:spPr>
      </p:pic>
      <p:pic>
        <p:nvPicPr>
          <p:cNvPr id="1280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688" y="1219200"/>
            <a:ext cx="5015570" cy="3724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963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koushik biswas\Desktop\Factory photos\Sorted\New folder\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852284"/>
            <a:ext cx="4419600" cy="29577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915134" y="205742"/>
            <a:ext cx="3313728"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ASANSOL FACTORY</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0" name="Picture 9"/>
          <p:cNvPicPr/>
          <p:nvPr/>
        </p:nvPicPr>
        <p:blipFill>
          <a:blip r:embed="rId3"/>
          <a:stretch>
            <a:fillRect/>
          </a:stretch>
        </p:blipFill>
        <p:spPr>
          <a:xfrm>
            <a:off x="0" y="0"/>
            <a:ext cx="914400" cy="685800"/>
          </a:xfrm>
          <a:prstGeom prst="rect">
            <a:avLst/>
          </a:prstGeom>
        </p:spPr>
      </p:pic>
      <p:pic>
        <p:nvPicPr>
          <p:cNvPr id="11" name="Picture 10"/>
          <p:cNvPicPr/>
          <p:nvPr/>
        </p:nvPicPr>
        <p:blipFill>
          <a:blip r:embed="rId4"/>
          <a:stretch>
            <a:fillRect/>
          </a:stretch>
        </p:blipFill>
        <p:spPr>
          <a:xfrm>
            <a:off x="7956551" y="0"/>
            <a:ext cx="1187450" cy="533400"/>
          </a:xfrm>
          <a:prstGeom prst="rect">
            <a:avLst/>
          </a:prstGeom>
        </p:spPr>
      </p:pic>
      <p:pic>
        <p:nvPicPr>
          <p:cNvPr id="12" name="Picture 2" descr="C:\Users\koushik biswas\Desktop\Factory photos\Sorted\New folde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2415" y="3783724"/>
            <a:ext cx="4629186" cy="29250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koushik biswas\Desktop\Factory photos\Sorted\New folder\7.JPG"/>
          <p:cNvPicPr>
            <a:picLocks noGrp="1" noChangeAspect="1" noChangeArrowheads="1"/>
          </p:cNvPicPr>
          <p:nvPr>
            <p:ph sz="quarter" idx="13"/>
          </p:nvPr>
        </p:nvPicPr>
        <p:blipFill>
          <a:blip r:embed="rId6">
            <a:extLst>
              <a:ext uri="{28A0092B-C50C-407E-A947-70E740481C1C}">
                <a14:useLocalDpi xmlns:a14="http://schemas.microsoft.com/office/drawing/2010/main" val="0"/>
              </a:ext>
            </a:extLst>
          </a:blip>
          <a:srcRect/>
          <a:stretch>
            <a:fillRect/>
          </a:stretch>
        </p:blipFill>
        <p:spPr bwMode="auto">
          <a:xfrm>
            <a:off x="76200" y="3810000"/>
            <a:ext cx="4419600" cy="2911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C:\Users\koushik biswas\Desktop\DSCN685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858320"/>
            <a:ext cx="4495801" cy="2957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648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Documents and Settings\CONFERANCE ROOM\Desktop\photos\Asansol Factory\Asansol Un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648" y="762000"/>
            <a:ext cx="4300752"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ocuments and Settings\Windows\Desktop\amit\DSCN0840.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rcRect/>
          <a:stretch>
            <a:fillRect/>
          </a:stretch>
        </p:blipFill>
        <p:spPr bwMode="auto">
          <a:xfrm>
            <a:off x="152401" y="3657600"/>
            <a:ext cx="4487903"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Documents and Settings\Windows\Desktop\amit\DSCN0835.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4618497" y="3657600"/>
            <a:ext cx="4296903"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Documents and Settings\Windows\Desktop\amit\DSCN0849.jp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152401" y="762000"/>
            <a:ext cx="4490908"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62518" y="112067"/>
            <a:ext cx="6407523" cy="461665"/>
          </a:xfrm>
          <a:prstGeom prst="rect">
            <a:avLst/>
          </a:prstGeom>
          <a:noFill/>
        </p:spPr>
        <p:txBody>
          <a:bodyPr wrap="none" lIns="91440" tIns="45720" rIns="91440" bIns="45720">
            <a:spAutoFit/>
          </a:bodyPr>
          <a:lstStyle/>
          <a:p>
            <a:pPr algn="ctr"/>
            <a:r>
              <a:rPr lang="en-US" sz="2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MANUFACTURING FACILITY-ASANSOL</a:t>
            </a:r>
            <a:endParaRPr lang="en-US" sz="2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endParaRPr>
          </a:p>
        </p:txBody>
      </p:sp>
      <p:pic>
        <p:nvPicPr>
          <p:cNvPr id="12" name="Picture 11"/>
          <p:cNvPicPr/>
          <p:nvPr/>
        </p:nvPicPr>
        <p:blipFill>
          <a:blip r:embed="rId9"/>
          <a:stretch>
            <a:fillRect/>
          </a:stretch>
        </p:blipFill>
        <p:spPr>
          <a:xfrm>
            <a:off x="0" y="0"/>
            <a:ext cx="914400" cy="685800"/>
          </a:xfrm>
          <a:prstGeom prst="rect">
            <a:avLst/>
          </a:prstGeom>
        </p:spPr>
      </p:pic>
      <p:pic>
        <p:nvPicPr>
          <p:cNvPr id="13" name="Picture 12"/>
          <p:cNvPicPr/>
          <p:nvPr/>
        </p:nvPicPr>
        <p:blipFill>
          <a:blip r:embed="rId10"/>
          <a:stretch>
            <a:fillRect/>
          </a:stretch>
        </p:blipFill>
        <p:spPr>
          <a:xfrm>
            <a:off x="7956551" y="0"/>
            <a:ext cx="1187450" cy="533400"/>
          </a:xfrm>
          <a:prstGeom prst="rect">
            <a:avLst/>
          </a:prstGeom>
        </p:spPr>
      </p:pic>
    </p:spTree>
    <p:extLst>
      <p:ext uri="{BB962C8B-B14F-4D97-AF65-F5344CB8AC3E}">
        <p14:creationId xmlns:p14="http://schemas.microsoft.com/office/powerpoint/2010/main" val="1420021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2417357164"/>
              </p:ext>
            </p:extLst>
          </p:nvPr>
        </p:nvGraphicFramePr>
        <p:xfrm>
          <a:off x="4876800" y="1600200"/>
          <a:ext cx="3712475" cy="908685"/>
        </p:xfrm>
        <a:graphic>
          <a:graphicData uri="http://schemas.openxmlformats.org/drawingml/2006/table">
            <a:tbl>
              <a:tblPr>
                <a:tableStyleId>{5DA37D80-6434-44D0-A028-1B22A696006F}</a:tableStyleId>
              </a:tblPr>
              <a:tblGrid>
                <a:gridCol w="2131235"/>
                <a:gridCol w="1581240"/>
              </a:tblGrid>
              <a:tr h="190500">
                <a:tc>
                  <a:txBody>
                    <a:bodyPr/>
                    <a:lstStyle/>
                    <a:p>
                      <a:pPr algn="l" fontAlgn="b"/>
                      <a:r>
                        <a:rPr lang="en-IN" sz="1400" b="1" u="none" strike="noStrike" dirty="0" smtClean="0">
                          <a:solidFill>
                            <a:srgbClr val="0033CC"/>
                          </a:solidFill>
                          <a:effectLst/>
                          <a:latin typeface="Comic Sans MS" pitchFamily="66" charset="0"/>
                        </a:rPr>
                        <a:t>MACHINE -DOOSAN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PUMA 400</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SWING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300 mm</a:t>
                      </a:r>
                      <a:endParaRPr lang="en-IN" sz="1400" b="1" i="0" u="none" strike="noStrike" dirty="0">
                        <a:solidFill>
                          <a:srgbClr val="0033CC"/>
                        </a:solidFill>
                        <a:effectLst/>
                        <a:latin typeface="Comic Sans MS" pitchFamily="66" charset="0"/>
                      </a:endParaRPr>
                    </a:p>
                  </a:txBody>
                  <a:tcPr marL="9525" marR="9525" marT="9525" marB="0" anchor="b"/>
                </a:tc>
              </a:tr>
              <a:tr h="240030">
                <a:tc>
                  <a:txBody>
                    <a:bodyPr/>
                    <a:lstStyle/>
                    <a:p>
                      <a:pPr algn="l" fontAlgn="b"/>
                      <a:r>
                        <a:rPr lang="en-IN" sz="1400" b="1" u="none" strike="noStrike" dirty="0" smtClean="0">
                          <a:solidFill>
                            <a:srgbClr val="0033CC"/>
                          </a:solidFill>
                          <a:effectLst/>
                          <a:latin typeface="Comic Sans MS" pitchFamily="66" charset="0"/>
                        </a:rPr>
                        <a:t>CENTRE TO CENTRE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2100 mm </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SPINDLE BORE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90 mm </a:t>
                      </a:r>
                      <a:endParaRPr lang="en-IN" sz="1400" b="1" i="0" u="none" strike="noStrike" dirty="0">
                        <a:solidFill>
                          <a:srgbClr val="0033CC"/>
                        </a:solidFill>
                        <a:effectLst/>
                        <a:latin typeface="Comic Sans MS" pitchFamily="66" charset="0"/>
                      </a:endParaRPr>
                    </a:p>
                  </a:txBody>
                  <a:tcPr marL="9525" marR="9525" marT="9525" marB="0" anchor="b"/>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803718188"/>
              </p:ext>
            </p:extLst>
          </p:nvPr>
        </p:nvGraphicFramePr>
        <p:xfrm>
          <a:off x="419100" y="1524000"/>
          <a:ext cx="3924300" cy="930963"/>
        </p:xfrm>
        <a:graphic>
          <a:graphicData uri="http://schemas.openxmlformats.org/drawingml/2006/table">
            <a:tbl>
              <a:tblPr>
                <a:tableStyleId>{5DA37D80-6434-44D0-A028-1B22A696006F}</a:tableStyleId>
              </a:tblPr>
              <a:tblGrid>
                <a:gridCol w="2252838"/>
                <a:gridCol w="1671462"/>
              </a:tblGrid>
              <a:tr h="262329">
                <a:tc>
                  <a:txBody>
                    <a:bodyPr/>
                    <a:lstStyle/>
                    <a:p>
                      <a:pPr algn="l" fontAlgn="b"/>
                      <a:r>
                        <a:rPr lang="en-IN" sz="1400" b="1" u="none" strike="noStrike" dirty="0" smtClean="0">
                          <a:solidFill>
                            <a:srgbClr val="0033CC"/>
                          </a:solidFill>
                          <a:effectLst/>
                          <a:latin typeface="Comic Sans MS" pitchFamily="66" charset="0"/>
                        </a:rPr>
                        <a:t>MACHINE -DOOSAN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PUMA 600</a:t>
                      </a:r>
                      <a:endParaRPr lang="en-IN" sz="1400" b="1" i="0" u="none" strike="noStrike" dirty="0">
                        <a:solidFill>
                          <a:srgbClr val="0033CC"/>
                        </a:solidFill>
                        <a:effectLst/>
                        <a:latin typeface="Comic Sans MS" pitchFamily="66" charset="0"/>
                      </a:endParaRPr>
                    </a:p>
                  </a:txBody>
                  <a:tcPr marL="9525" marR="9525" marT="9518" marB="0" anchor="b"/>
                </a:tc>
              </a:tr>
              <a:tr h="190370">
                <a:tc>
                  <a:txBody>
                    <a:bodyPr/>
                    <a:lstStyle/>
                    <a:p>
                      <a:pPr algn="l" fontAlgn="b"/>
                      <a:r>
                        <a:rPr lang="en-IN" sz="1400" b="1" u="none" strike="noStrike" dirty="0" smtClean="0">
                          <a:solidFill>
                            <a:srgbClr val="0033CC"/>
                          </a:solidFill>
                          <a:effectLst/>
                          <a:latin typeface="Comic Sans MS" pitchFamily="66" charset="0"/>
                        </a:rPr>
                        <a:t>SWING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600 mm</a:t>
                      </a:r>
                      <a:endParaRPr lang="en-IN" sz="1400" b="1" i="0" u="none" strike="noStrike" dirty="0">
                        <a:solidFill>
                          <a:srgbClr val="0033CC"/>
                        </a:solidFill>
                        <a:effectLst/>
                        <a:latin typeface="Comic Sans MS" pitchFamily="66" charset="0"/>
                      </a:endParaRPr>
                    </a:p>
                  </a:txBody>
                  <a:tcPr marL="9525" marR="9525" marT="9518" marB="0" anchor="b"/>
                </a:tc>
              </a:tr>
              <a:tr h="190370">
                <a:tc>
                  <a:txBody>
                    <a:bodyPr/>
                    <a:lstStyle/>
                    <a:p>
                      <a:pPr algn="l" fontAlgn="b"/>
                      <a:r>
                        <a:rPr lang="en-IN" sz="1400" b="1" u="none" strike="noStrike" dirty="0" smtClean="0">
                          <a:solidFill>
                            <a:srgbClr val="0033CC"/>
                          </a:solidFill>
                          <a:effectLst/>
                          <a:latin typeface="Comic Sans MS" pitchFamily="66" charset="0"/>
                        </a:rPr>
                        <a:t>CENTRE TO CENTRE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3200 mm</a:t>
                      </a:r>
                      <a:endParaRPr lang="en-IN" sz="1400" b="1" i="0" u="none" strike="noStrike" dirty="0">
                        <a:solidFill>
                          <a:srgbClr val="0033CC"/>
                        </a:solidFill>
                        <a:effectLst/>
                        <a:latin typeface="Comic Sans MS" pitchFamily="66" charset="0"/>
                      </a:endParaRPr>
                    </a:p>
                  </a:txBody>
                  <a:tcPr marL="9525" marR="9525" marT="9518" marB="0" anchor="b"/>
                </a:tc>
              </a:tr>
              <a:tr h="190370">
                <a:tc>
                  <a:txBody>
                    <a:bodyPr/>
                    <a:lstStyle/>
                    <a:p>
                      <a:pPr algn="l" fontAlgn="b"/>
                      <a:r>
                        <a:rPr lang="en-IN" sz="1400" b="1" u="none" strike="noStrike" dirty="0" smtClean="0">
                          <a:solidFill>
                            <a:srgbClr val="0033CC"/>
                          </a:solidFill>
                          <a:effectLst/>
                          <a:latin typeface="Comic Sans MS" pitchFamily="66" charset="0"/>
                        </a:rPr>
                        <a:t>SPINDLE BORE </a:t>
                      </a:r>
                      <a:endParaRPr lang="en-IN" sz="1400" b="1" i="0" u="none" strike="noStrike" dirty="0">
                        <a:solidFill>
                          <a:srgbClr val="0033CC"/>
                        </a:solidFill>
                        <a:effectLst/>
                        <a:latin typeface="Comic Sans MS" pitchFamily="66" charset="0"/>
                      </a:endParaRPr>
                    </a:p>
                  </a:txBody>
                  <a:tcPr marL="9525" marR="9525" marT="9518" marB="0" anchor="b"/>
                </a:tc>
                <a:tc>
                  <a:txBody>
                    <a:bodyPr/>
                    <a:lstStyle/>
                    <a:p>
                      <a:pPr algn="l" fontAlgn="b"/>
                      <a:r>
                        <a:rPr lang="en-IN" sz="1400" b="1" u="none" strike="noStrike" dirty="0" smtClean="0">
                          <a:solidFill>
                            <a:srgbClr val="0033CC"/>
                          </a:solidFill>
                          <a:effectLst/>
                          <a:latin typeface="Comic Sans MS" pitchFamily="66" charset="0"/>
                        </a:rPr>
                        <a:t>117 mm </a:t>
                      </a:r>
                      <a:endParaRPr lang="en-IN" sz="1400" b="1" i="0" u="none" strike="noStrike" dirty="0">
                        <a:solidFill>
                          <a:srgbClr val="0033CC"/>
                        </a:solidFill>
                        <a:effectLst/>
                        <a:latin typeface="Comic Sans MS" pitchFamily="66" charset="0"/>
                      </a:endParaRPr>
                    </a:p>
                  </a:txBody>
                  <a:tcPr marL="9525" marR="9525" marT="9518" marB="0" anchor="b"/>
                </a:tc>
              </a:tr>
            </a:tbl>
          </a:graphicData>
        </a:graphic>
      </p:graphicFrame>
      <p:pic>
        <p:nvPicPr>
          <p:cNvPr id="20" name="Picture 41" descr="C:\Users\koushik biswas\Desktop\Presentation\New Photos\DSCN4708.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6000" contrast="-33000"/>
                    </a14:imgEffect>
                  </a14:imgLayer>
                </a14:imgProps>
              </a:ext>
              <a:ext uri="{28A0092B-C50C-407E-A947-70E740481C1C}">
                <a14:useLocalDpi xmlns:a14="http://schemas.microsoft.com/office/drawing/2010/main" val="0"/>
              </a:ext>
            </a:extLst>
          </a:blip>
          <a:srcRect/>
          <a:stretch>
            <a:fillRect/>
          </a:stretch>
        </p:blipFill>
        <p:spPr bwMode="auto">
          <a:xfrm>
            <a:off x="4725349" y="2667000"/>
            <a:ext cx="4190051" cy="3809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1476150" y="228600"/>
            <a:ext cx="6540572"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FACILITY -ASANSOL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25" name="Rectangle 24"/>
          <p:cNvSpPr/>
          <p:nvPr/>
        </p:nvSpPr>
        <p:spPr>
          <a:xfrm>
            <a:off x="3030850" y="914400"/>
            <a:ext cx="2919389" cy="369332"/>
          </a:xfrm>
          <a:prstGeom prst="rect">
            <a:avLst/>
          </a:prstGeom>
          <a:noFill/>
        </p:spPr>
        <p:txBody>
          <a:bodyPr wrap="none" lIns="91440" tIns="45720" rIns="91440" bIns="45720">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CNC TURNING CENTER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p:nvPr/>
        </p:nvPicPr>
        <p:blipFill>
          <a:blip r:embed="rId4"/>
          <a:stretch>
            <a:fillRect/>
          </a:stretch>
        </p:blipFill>
        <p:spPr>
          <a:xfrm>
            <a:off x="0" y="0"/>
            <a:ext cx="914400" cy="685800"/>
          </a:xfrm>
          <a:prstGeom prst="rect">
            <a:avLst/>
          </a:prstGeom>
        </p:spPr>
      </p:pic>
      <p:pic>
        <p:nvPicPr>
          <p:cNvPr id="11" name="Picture 10"/>
          <p:cNvPicPr/>
          <p:nvPr/>
        </p:nvPicPr>
        <p:blipFill>
          <a:blip r:embed="rId5"/>
          <a:stretch>
            <a:fillRect/>
          </a:stretch>
        </p:blipFill>
        <p:spPr>
          <a:xfrm>
            <a:off x="7956551" y="0"/>
            <a:ext cx="1187450" cy="533400"/>
          </a:xfrm>
          <a:prstGeom prst="rect">
            <a:avLst/>
          </a:prstGeom>
        </p:spPr>
      </p:pic>
      <p:pic>
        <p:nvPicPr>
          <p:cNvPr id="129026" name="Picture 2"/>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40000"/>
                    </a14:imgEffect>
                    <a14:imgEffect>
                      <a14:brightnessContrast bright="-5000" contrast="-1000"/>
                    </a14:imgEffect>
                  </a14:imgLayer>
                </a14:imgProps>
              </a:ext>
              <a:ext uri="{28A0092B-C50C-407E-A947-70E740481C1C}">
                <a14:useLocalDpi xmlns:a14="http://schemas.microsoft.com/office/drawing/2010/main" val="0"/>
              </a:ext>
            </a:extLst>
          </a:blip>
          <a:srcRect/>
          <a:stretch>
            <a:fillRect/>
          </a:stretch>
        </p:blipFill>
        <p:spPr bwMode="auto">
          <a:xfrm>
            <a:off x="206094" y="2645978"/>
            <a:ext cx="4284451" cy="3831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658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koushik biswas\Desktop\Presentation\New Photos\Picture 576.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4000"/>
                    </a14:imgEffect>
                  </a14:imgLayer>
                </a14:imgProps>
              </a:ext>
              <a:ext uri="{28A0092B-C50C-407E-A947-70E740481C1C}">
                <a14:useLocalDpi xmlns:a14="http://schemas.microsoft.com/office/drawing/2010/main" val="0"/>
              </a:ext>
            </a:extLst>
          </a:blip>
          <a:srcRect/>
          <a:stretch>
            <a:fillRect/>
          </a:stretch>
        </p:blipFill>
        <p:spPr bwMode="auto">
          <a:xfrm>
            <a:off x="138571" y="1238665"/>
            <a:ext cx="4928433" cy="34369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39487" y="900111"/>
            <a:ext cx="3812261" cy="338554"/>
          </a:xfrm>
          <a:prstGeom prst="rect">
            <a:avLst/>
          </a:prstGeom>
        </p:spPr>
        <p:txBody>
          <a:bodyPr wrap="none">
            <a:spAutoFit/>
          </a:bodyPr>
          <a:lstStyle/>
          <a:p>
            <a:pPr algn="ctr" fontAlgn="auto">
              <a:spcAft>
                <a:spcPts val="0"/>
              </a:spcAft>
              <a:defRPr/>
            </a:pPr>
            <a:r>
              <a:rPr lang="en-US" sz="1600" b="1" spc="-100" dirty="0">
                <a:solidFill>
                  <a:srgbClr val="0033CC"/>
                </a:solidFill>
                <a:latin typeface="Comic Sans MS" pitchFamily="66" charset="0"/>
              </a:rPr>
              <a:t>CNC HORIZONTAL BORING MACHINE</a:t>
            </a:r>
          </a:p>
        </p:txBody>
      </p:sp>
      <p:graphicFrame>
        <p:nvGraphicFramePr>
          <p:cNvPr id="8" name="Table 7"/>
          <p:cNvGraphicFramePr>
            <a:graphicFrameLocks noGrp="1"/>
          </p:cNvGraphicFramePr>
          <p:nvPr>
            <p:extLst>
              <p:ext uri="{D42A27DB-BD31-4B8C-83A1-F6EECF244321}">
                <p14:modId xmlns:p14="http://schemas.microsoft.com/office/powerpoint/2010/main" val="2900168430"/>
              </p:ext>
            </p:extLst>
          </p:nvPr>
        </p:nvGraphicFramePr>
        <p:xfrm>
          <a:off x="138571" y="4034246"/>
          <a:ext cx="2895600" cy="668649"/>
        </p:xfrm>
        <a:graphic>
          <a:graphicData uri="http://schemas.openxmlformats.org/drawingml/2006/table">
            <a:tbl>
              <a:tblPr>
                <a:tableStyleId>{5DA37D80-6434-44D0-A028-1B22A696006F}</a:tableStyleId>
              </a:tblPr>
              <a:tblGrid>
                <a:gridCol w="1372192"/>
                <a:gridCol w="1523408"/>
              </a:tblGrid>
              <a:tr h="201980">
                <a:tc>
                  <a:txBody>
                    <a:bodyPr/>
                    <a:lstStyle/>
                    <a:p>
                      <a:pPr algn="ctr" fontAlgn="b"/>
                      <a:r>
                        <a:rPr lang="en-IN" sz="1400" b="1" u="none" strike="noStrike" dirty="0" smtClean="0">
                          <a:solidFill>
                            <a:schemeClr val="bg1"/>
                          </a:solidFill>
                          <a:effectLst/>
                          <a:latin typeface="Comic Sans MS" pitchFamily="66" charset="0"/>
                        </a:rPr>
                        <a:t>DOOSAN</a:t>
                      </a:r>
                      <a:endParaRPr lang="en-IN" sz="1400" b="1" i="0" u="none" strike="noStrike" dirty="0">
                        <a:solidFill>
                          <a:schemeClr val="bg1"/>
                        </a:solidFill>
                        <a:effectLst/>
                        <a:latin typeface="Comic Sans MS" pitchFamily="66" charset="0"/>
                      </a:endParaRPr>
                    </a:p>
                  </a:txBody>
                  <a:tcPr marL="9523" marR="9523" marT="9523" marB="0" anchor="b"/>
                </a:tc>
                <a:tc>
                  <a:txBody>
                    <a:bodyPr/>
                    <a:lstStyle/>
                    <a:p>
                      <a:pPr algn="ctr" fontAlgn="b"/>
                      <a:r>
                        <a:rPr lang="en-IN" sz="1400" b="1" u="none" strike="noStrike" dirty="0" smtClean="0">
                          <a:solidFill>
                            <a:schemeClr val="bg1"/>
                          </a:solidFill>
                          <a:effectLst/>
                          <a:latin typeface="Comic Sans MS" pitchFamily="66" charset="0"/>
                        </a:rPr>
                        <a:t>HMC -DB 130 C</a:t>
                      </a:r>
                      <a:endParaRPr lang="en-IN" sz="1400" b="1" i="0" u="none" strike="noStrike" dirty="0">
                        <a:solidFill>
                          <a:schemeClr val="bg1"/>
                        </a:solidFill>
                        <a:effectLst/>
                        <a:latin typeface="Comic Sans MS" pitchFamily="66" charset="0"/>
                      </a:endParaRPr>
                    </a:p>
                  </a:txBody>
                  <a:tcPr marL="9523" marR="9523" marT="9523" marB="0" anchor="b"/>
                </a:tc>
              </a:tr>
              <a:tr h="222074">
                <a:tc>
                  <a:txBody>
                    <a:bodyPr/>
                    <a:lstStyle/>
                    <a:p>
                      <a:pPr algn="ctr" fontAlgn="b"/>
                      <a:r>
                        <a:rPr lang="en-IN" sz="1400" b="1" u="none" strike="noStrike" dirty="0" smtClean="0">
                          <a:solidFill>
                            <a:schemeClr val="bg1"/>
                          </a:solidFill>
                          <a:effectLst/>
                          <a:latin typeface="Comic Sans MS" pitchFamily="66" charset="0"/>
                        </a:rPr>
                        <a:t>BED</a:t>
                      </a:r>
                      <a:endParaRPr lang="en-IN" sz="1400" b="1" i="0" u="none" strike="noStrike" dirty="0">
                        <a:solidFill>
                          <a:schemeClr val="bg1"/>
                        </a:solidFill>
                        <a:effectLst/>
                        <a:latin typeface="Comic Sans MS" pitchFamily="66" charset="0"/>
                      </a:endParaRPr>
                    </a:p>
                  </a:txBody>
                  <a:tcPr marL="9523" marR="9523" marT="9523" marB="0" anchor="b"/>
                </a:tc>
                <a:tc>
                  <a:txBody>
                    <a:bodyPr/>
                    <a:lstStyle/>
                    <a:p>
                      <a:pPr algn="ctr" fontAlgn="b"/>
                      <a:r>
                        <a:rPr lang="en-IN" sz="1400" b="1" u="none" strike="noStrike" dirty="0" smtClean="0">
                          <a:solidFill>
                            <a:schemeClr val="bg1"/>
                          </a:solidFill>
                          <a:effectLst/>
                          <a:latin typeface="Comic Sans MS" pitchFamily="66" charset="0"/>
                        </a:rPr>
                        <a:t>3m/2m/1.6m</a:t>
                      </a:r>
                      <a:endParaRPr lang="en-IN" sz="1400" b="1" i="0" u="none" strike="noStrike" dirty="0">
                        <a:solidFill>
                          <a:schemeClr val="bg1"/>
                        </a:solidFill>
                        <a:effectLst/>
                        <a:latin typeface="Comic Sans MS" pitchFamily="66" charset="0"/>
                      </a:endParaRPr>
                    </a:p>
                  </a:txBody>
                  <a:tcPr marL="9523" marR="9523" marT="9523" marB="0" anchor="b"/>
                </a:tc>
              </a:tr>
              <a:tr h="222074">
                <a:tc>
                  <a:txBody>
                    <a:bodyPr/>
                    <a:lstStyle/>
                    <a:p>
                      <a:pPr algn="ctr" fontAlgn="b"/>
                      <a:r>
                        <a:rPr lang="en-IN" sz="1400" b="1" u="none" strike="noStrike" dirty="0" smtClean="0">
                          <a:solidFill>
                            <a:schemeClr val="bg1"/>
                          </a:solidFill>
                          <a:effectLst/>
                          <a:latin typeface="Comic Sans MS" pitchFamily="66" charset="0"/>
                        </a:rPr>
                        <a:t>SPINDLE DIA </a:t>
                      </a:r>
                      <a:endParaRPr lang="en-IN" sz="1400" b="1" i="0" u="none" strike="noStrike" dirty="0">
                        <a:solidFill>
                          <a:schemeClr val="bg1"/>
                        </a:solidFill>
                        <a:effectLst/>
                        <a:latin typeface="Comic Sans MS" pitchFamily="66" charset="0"/>
                      </a:endParaRPr>
                    </a:p>
                  </a:txBody>
                  <a:tcPr marL="9523" marR="9523" marT="9523" marB="0" anchor="b"/>
                </a:tc>
                <a:tc>
                  <a:txBody>
                    <a:bodyPr/>
                    <a:lstStyle/>
                    <a:p>
                      <a:pPr algn="ctr" fontAlgn="b"/>
                      <a:r>
                        <a:rPr lang="en-IN" sz="1400" b="1" u="none" strike="noStrike" dirty="0" smtClean="0">
                          <a:solidFill>
                            <a:schemeClr val="bg1"/>
                          </a:solidFill>
                          <a:effectLst/>
                          <a:latin typeface="Comic Sans MS" pitchFamily="66" charset="0"/>
                        </a:rPr>
                        <a:t>120 mm</a:t>
                      </a:r>
                      <a:endParaRPr lang="en-IN" sz="1400" b="1" i="0" u="none" strike="noStrike" dirty="0">
                        <a:solidFill>
                          <a:schemeClr val="bg1"/>
                        </a:solidFill>
                        <a:effectLst/>
                        <a:latin typeface="Comic Sans MS" pitchFamily="66" charset="0"/>
                      </a:endParaRPr>
                    </a:p>
                  </a:txBody>
                  <a:tcPr marL="9523" marR="9523" marT="9523" marB="0" anchor="b"/>
                </a:tc>
              </a:tr>
            </a:tbl>
          </a:graphicData>
        </a:graphic>
      </p:graphicFrame>
      <p:sp>
        <p:nvSpPr>
          <p:cNvPr id="9" name="Rectangle 8"/>
          <p:cNvSpPr/>
          <p:nvPr/>
        </p:nvSpPr>
        <p:spPr>
          <a:xfrm>
            <a:off x="1408710" y="358666"/>
            <a:ext cx="640752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FACILITY-ASANSOL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pic>
        <p:nvPicPr>
          <p:cNvPr id="10" name="Picture 2"/>
          <p:cNvPicPr>
            <a:picLocks noChangeAspect="1" noChangeArrowheads="1"/>
          </p:cNvPicPr>
          <p:nvPr/>
        </p:nvPicPr>
        <p:blipFill>
          <a:blip r:embed="rId4">
            <a:lum contrast="19000"/>
            <a:extLst>
              <a:ext uri="{28A0092B-C50C-407E-A947-70E740481C1C}">
                <a14:useLocalDpi xmlns:a14="http://schemas.microsoft.com/office/drawing/2010/main" val="0"/>
              </a:ext>
            </a:extLst>
          </a:blip>
          <a:srcRect/>
          <a:stretch>
            <a:fillRect/>
          </a:stretch>
        </p:blipFill>
        <p:spPr bwMode="auto">
          <a:xfrm>
            <a:off x="5181600" y="1762072"/>
            <a:ext cx="3810000" cy="47653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067004" y="1115554"/>
            <a:ext cx="4076996" cy="584775"/>
          </a:xfrm>
          <a:prstGeom prst="rect">
            <a:avLst/>
          </a:prstGeom>
        </p:spPr>
        <p:txBody>
          <a:bodyPr wrap="square">
            <a:spAutoFit/>
          </a:bodyPr>
          <a:lstStyle/>
          <a:p>
            <a:pPr algn="ctr">
              <a:defRPr/>
            </a:pPr>
            <a:r>
              <a:rPr lang="en-US" sz="1600" b="1" spc="-100" dirty="0" smtClean="0">
                <a:solidFill>
                  <a:srgbClr val="0033CC"/>
                </a:solidFill>
                <a:latin typeface="Comic Sans MS" pitchFamily="66" charset="0"/>
              </a:rPr>
              <a:t>COLUMN AND  BOOM &amp;TROLLEY TYPE SUBMERGED ARC WELDING</a:t>
            </a:r>
            <a:endParaRPr lang="en-US" sz="1600" b="1" spc="-100" dirty="0">
              <a:solidFill>
                <a:srgbClr val="0033CC"/>
              </a:solidFill>
              <a:latin typeface="Comic Sans MS" pitchFamily="66" charset="0"/>
            </a:endParaRPr>
          </a:p>
        </p:txBody>
      </p:sp>
      <p:pic>
        <p:nvPicPr>
          <p:cNvPr id="13" name="Picture 12"/>
          <p:cNvPicPr/>
          <p:nvPr/>
        </p:nvPicPr>
        <p:blipFill>
          <a:blip r:embed="rId5"/>
          <a:stretch>
            <a:fillRect/>
          </a:stretch>
        </p:blipFill>
        <p:spPr>
          <a:xfrm>
            <a:off x="0" y="0"/>
            <a:ext cx="914400" cy="685800"/>
          </a:xfrm>
          <a:prstGeom prst="rect">
            <a:avLst/>
          </a:prstGeom>
        </p:spPr>
      </p:pic>
      <p:pic>
        <p:nvPicPr>
          <p:cNvPr id="14" name="Picture 13"/>
          <p:cNvPicPr/>
          <p:nvPr/>
        </p:nvPicPr>
        <p:blipFill>
          <a:blip r:embed="rId6"/>
          <a:stretch>
            <a:fillRect/>
          </a:stretch>
        </p:blipFill>
        <p:spPr>
          <a:xfrm>
            <a:off x="7956551" y="0"/>
            <a:ext cx="1187450" cy="533400"/>
          </a:xfrm>
          <a:prstGeom prst="rect">
            <a:avLst/>
          </a:prstGeom>
        </p:spPr>
      </p:pic>
      <p:sp>
        <p:nvSpPr>
          <p:cNvPr id="2" name="TextBox 1"/>
          <p:cNvSpPr txBox="1"/>
          <p:nvPr/>
        </p:nvSpPr>
        <p:spPr>
          <a:xfrm>
            <a:off x="571796" y="5105401"/>
            <a:ext cx="4381204" cy="1600200"/>
          </a:xfrm>
          <a:prstGeom prst="rect">
            <a:avLst/>
          </a:prstGeom>
          <a:noFill/>
        </p:spPr>
        <p:txBody>
          <a:bodyPr wrap="square" rtlCol="0">
            <a:spAutoFit/>
          </a:bodyPr>
          <a:lstStyle/>
          <a:p>
            <a:pPr algn="r"/>
            <a:r>
              <a:rPr lang="en-US" sz="1400" b="1" dirty="0" smtClean="0">
                <a:solidFill>
                  <a:srgbClr val="0000FF"/>
                </a:solidFill>
                <a:latin typeface="Comic Sans MS" pitchFamily="66" charset="0"/>
              </a:rPr>
              <a:t>TYPE :CONSTANT POTENTIAL</a:t>
            </a:r>
          </a:p>
          <a:p>
            <a:pPr algn="r"/>
            <a:r>
              <a:rPr lang="en-US" sz="1400" b="1" dirty="0" smtClean="0">
                <a:solidFill>
                  <a:srgbClr val="0000FF"/>
                </a:solidFill>
                <a:latin typeface="Comic Sans MS" pitchFamily="66" charset="0"/>
              </a:rPr>
              <a:t>MODEL :WRCP 1201</a:t>
            </a:r>
          </a:p>
          <a:p>
            <a:pPr algn="r"/>
            <a:r>
              <a:rPr lang="en-US" sz="1400" b="1" dirty="0" smtClean="0">
                <a:solidFill>
                  <a:srgbClr val="0000FF"/>
                </a:solidFill>
                <a:latin typeface="Comic Sans MS" pitchFamily="66" charset="0"/>
              </a:rPr>
              <a:t>OPEN CIRCUIT VOLTAGE :28-52 V</a:t>
            </a:r>
          </a:p>
          <a:p>
            <a:pPr algn="r"/>
            <a:r>
              <a:rPr lang="en-US" sz="1400" b="1" dirty="0" smtClean="0">
                <a:solidFill>
                  <a:srgbClr val="0000FF"/>
                </a:solidFill>
                <a:latin typeface="Comic Sans MS" pitchFamily="66" charset="0"/>
              </a:rPr>
              <a:t>WELDING CURRENT :</a:t>
            </a:r>
            <a:r>
              <a:rPr lang="en-US" sz="1400" b="1" dirty="0" err="1" smtClean="0">
                <a:solidFill>
                  <a:srgbClr val="0000FF"/>
                </a:solidFill>
                <a:latin typeface="Comic Sans MS" pitchFamily="66" charset="0"/>
              </a:rPr>
              <a:t>Upto</a:t>
            </a:r>
            <a:r>
              <a:rPr lang="en-US" sz="1400" b="1" dirty="0" smtClean="0">
                <a:solidFill>
                  <a:srgbClr val="0000FF"/>
                </a:solidFill>
                <a:latin typeface="Comic Sans MS" pitchFamily="66" charset="0"/>
              </a:rPr>
              <a:t> 1200 A</a:t>
            </a:r>
          </a:p>
          <a:p>
            <a:pPr algn="r"/>
            <a:r>
              <a:rPr lang="en-US" sz="1400" b="1" dirty="0" smtClean="0">
                <a:solidFill>
                  <a:srgbClr val="0000FF"/>
                </a:solidFill>
                <a:latin typeface="Comic Sans MS" pitchFamily="66" charset="0"/>
              </a:rPr>
              <a:t>RATING : 66 kVA</a:t>
            </a:r>
          </a:p>
          <a:p>
            <a:pPr algn="r"/>
            <a:r>
              <a:rPr lang="en-US" sz="1400" b="1" dirty="0" smtClean="0">
                <a:solidFill>
                  <a:srgbClr val="0000FF"/>
                </a:solidFill>
                <a:latin typeface="Comic Sans MS" pitchFamily="66" charset="0"/>
              </a:rPr>
              <a:t>MAX DIA OF JOB :8 m</a:t>
            </a:r>
          </a:p>
          <a:p>
            <a:pPr algn="r"/>
            <a:r>
              <a:rPr lang="en-US" sz="1400" b="1" dirty="0" smtClean="0">
                <a:solidFill>
                  <a:srgbClr val="0000FF"/>
                </a:solidFill>
                <a:latin typeface="Comic Sans MS" pitchFamily="66" charset="0"/>
              </a:rPr>
              <a:t>HORIZONTAL /VERTICAL STROKE :10 </a:t>
            </a:r>
            <a:r>
              <a:rPr lang="en-US" sz="1400" b="1" dirty="0">
                <a:solidFill>
                  <a:srgbClr val="0000FF"/>
                </a:solidFill>
              </a:rPr>
              <a:t>m</a:t>
            </a:r>
            <a:endParaRPr lang="en-US" sz="1400" b="1" dirty="0" smtClean="0">
              <a:solidFill>
                <a:srgbClr val="0000FF"/>
              </a:solidFill>
            </a:endParaRPr>
          </a:p>
        </p:txBody>
      </p:sp>
    </p:spTree>
    <p:extLst>
      <p:ext uri="{BB962C8B-B14F-4D97-AF65-F5344CB8AC3E}">
        <p14:creationId xmlns:p14="http://schemas.microsoft.com/office/powerpoint/2010/main" val="241509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Documents and Settings\Windows\Desktop\amit\DSCN08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55" y="1449698"/>
            <a:ext cx="4386244" cy="464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97431326"/>
              </p:ext>
            </p:extLst>
          </p:nvPr>
        </p:nvGraphicFramePr>
        <p:xfrm>
          <a:off x="740577" y="6203314"/>
          <a:ext cx="3276600" cy="445770"/>
        </p:xfrm>
        <a:graphic>
          <a:graphicData uri="http://schemas.openxmlformats.org/drawingml/2006/table">
            <a:tbl>
              <a:tblPr>
                <a:tableStyleId>{5DA37D80-6434-44D0-A028-1B22A696006F}</a:tableStyleId>
              </a:tblPr>
              <a:tblGrid>
                <a:gridCol w="1536700"/>
                <a:gridCol w="1739900"/>
              </a:tblGrid>
              <a:tr h="190500">
                <a:tc>
                  <a:txBody>
                    <a:bodyPr/>
                    <a:lstStyle/>
                    <a:p>
                      <a:pPr algn="l" fontAlgn="b"/>
                      <a:r>
                        <a:rPr lang="en-IN" sz="1400" b="1" u="none" strike="noStrike" dirty="0" smtClean="0">
                          <a:solidFill>
                            <a:srgbClr val="0033CC"/>
                          </a:solidFill>
                          <a:effectLst/>
                          <a:latin typeface="Comic Sans MS" pitchFamily="66" charset="0"/>
                        </a:rPr>
                        <a:t>VISION WIDE-</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VMC-VF </a:t>
                      </a:r>
                      <a:r>
                        <a:rPr lang="en-IN" sz="1400" b="1" u="none" strike="noStrike" dirty="0">
                          <a:solidFill>
                            <a:srgbClr val="0033CC"/>
                          </a:solidFill>
                          <a:effectLst/>
                          <a:latin typeface="Comic Sans MS" pitchFamily="66" charset="0"/>
                        </a:rPr>
                        <a:t>6026</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BED</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6m/2.6m/1.8m</a:t>
                      </a:r>
                      <a:endParaRPr lang="en-IN" sz="1400" b="1" i="0" u="none" strike="noStrike" dirty="0">
                        <a:solidFill>
                          <a:srgbClr val="0033CC"/>
                        </a:solidFill>
                        <a:effectLst/>
                        <a:latin typeface="Comic Sans MS" pitchFamily="66" charset="0"/>
                      </a:endParaRPr>
                    </a:p>
                  </a:txBody>
                  <a:tcPr marL="9525" marR="9525" marT="9525" marB="0" anchor="b"/>
                </a:tc>
              </a:tr>
            </a:tbl>
          </a:graphicData>
        </a:graphic>
      </p:graphicFrame>
      <p:sp>
        <p:nvSpPr>
          <p:cNvPr id="13" name="Rectangle 12"/>
          <p:cNvSpPr/>
          <p:nvPr/>
        </p:nvSpPr>
        <p:spPr>
          <a:xfrm>
            <a:off x="1368238" y="224135"/>
            <a:ext cx="640752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5"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8450" y="1523999"/>
            <a:ext cx="4175594" cy="44995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Table 18"/>
          <p:cNvGraphicFramePr>
            <a:graphicFrameLocks noGrp="1"/>
          </p:cNvGraphicFramePr>
          <p:nvPr>
            <p:extLst>
              <p:ext uri="{D42A27DB-BD31-4B8C-83A1-F6EECF244321}">
                <p14:modId xmlns:p14="http://schemas.microsoft.com/office/powerpoint/2010/main" val="4117697351"/>
              </p:ext>
            </p:extLst>
          </p:nvPr>
        </p:nvGraphicFramePr>
        <p:xfrm>
          <a:off x="4768450" y="6122669"/>
          <a:ext cx="4175594" cy="668655"/>
        </p:xfrm>
        <a:graphic>
          <a:graphicData uri="http://schemas.openxmlformats.org/drawingml/2006/table">
            <a:tbl>
              <a:tblPr>
                <a:tableStyleId>{5DA37D80-6434-44D0-A028-1B22A696006F}</a:tableStyleId>
              </a:tblPr>
              <a:tblGrid>
                <a:gridCol w="1327550"/>
                <a:gridCol w="2848044"/>
              </a:tblGrid>
              <a:tr h="190500">
                <a:tc>
                  <a:txBody>
                    <a:bodyPr/>
                    <a:lstStyle/>
                    <a:p>
                      <a:pPr algn="l" fontAlgn="b"/>
                      <a:r>
                        <a:rPr lang="en-IN" sz="1400" b="1" u="none" strike="noStrike" dirty="0" smtClean="0">
                          <a:solidFill>
                            <a:srgbClr val="0033CC"/>
                          </a:solidFill>
                          <a:effectLst/>
                          <a:latin typeface="Comic Sans MS" pitchFamily="66" charset="0"/>
                        </a:rPr>
                        <a:t>WMW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HORIZONTAL FLOOR BORING</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TRAVEL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2.5m/13m</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SPINDLE DIA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160 mm</a:t>
                      </a:r>
                      <a:endParaRPr lang="en-IN" sz="1400" b="1" i="0" u="none" strike="noStrike" dirty="0">
                        <a:solidFill>
                          <a:srgbClr val="0033CC"/>
                        </a:solidFill>
                        <a:effectLst/>
                        <a:latin typeface="Comic Sans MS" pitchFamily="66" charset="0"/>
                      </a:endParaRPr>
                    </a:p>
                  </a:txBody>
                  <a:tcPr marL="9525" marR="9525" marT="9525" marB="0" anchor="b"/>
                </a:tc>
              </a:tr>
            </a:tbl>
          </a:graphicData>
        </a:graphic>
      </p:graphicFrame>
      <p:sp>
        <p:nvSpPr>
          <p:cNvPr id="20" name="Slide Number Placeholder 2"/>
          <p:cNvSpPr txBox="1">
            <a:spLocks/>
          </p:cNvSpPr>
          <p:nvPr/>
        </p:nvSpPr>
        <p:spPr>
          <a:xfrm>
            <a:off x="10528702" y="6426199"/>
            <a:ext cx="457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dirty="0"/>
          </a:p>
        </p:txBody>
      </p:sp>
      <p:sp>
        <p:nvSpPr>
          <p:cNvPr id="21" name="Rectangle 20"/>
          <p:cNvSpPr/>
          <p:nvPr/>
        </p:nvSpPr>
        <p:spPr>
          <a:xfrm>
            <a:off x="4848806" y="990600"/>
            <a:ext cx="4063933" cy="338554"/>
          </a:xfrm>
          <a:prstGeom prst="rect">
            <a:avLst/>
          </a:prstGeom>
        </p:spPr>
        <p:txBody>
          <a:bodyPr wrap="none">
            <a:spAutoFit/>
          </a:bodyPr>
          <a:lstStyle/>
          <a:p>
            <a:pPr algn="ctr" fontAlgn="auto">
              <a:spcAft>
                <a:spcPts val="0"/>
              </a:spcAft>
              <a:defRPr/>
            </a:pPr>
            <a:r>
              <a:rPr lang="en-US" sz="1600" b="1" spc="-100" dirty="0">
                <a:solidFill>
                  <a:srgbClr val="0033CC"/>
                </a:solidFill>
                <a:latin typeface="Comic Sans MS" pitchFamily="66" charset="0"/>
              </a:rPr>
              <a:t>HORIZONTAL FLOOR BORING MACHINE</a:t>
            </a:r>
          </a:p>
        </p:txBody>
      </p:sp>
      <p:sp>
        <p:nvSpPr>
          <p:cNvPr id="22" name="Rectangle 21"/>
          <p:cNvSpPr/>
          <p:nvPr/>
        </p:nvSpPr>
        <p:spPr>
          <a:xfrm>
            <a:off x="381000" y="914400"/>
            <a:ext cx="4191000" cy="584775"/>
          </a:xfrm>
          <a:prstGeom prst="rect">
            <a:avLst/>
          </a:prstGeom>
        </p:spPr>
        <p:txBody>
          <a:bodyPr wrap="square">
            <a:spAutoFit/>
          </a:bodyPr>
          <a:lstStyle/>
          <a:p>
            <a:pPr algn="ctr" fontAlgn="ctr"/>
            <a:r>
              <a:rPr lang="en-US" sz="1600" b="1" dirty="0" smtClean="0">
                <a:solidFill>
                  <a:srgbClr val="0033CC"/>
                </a:solidFill>
                <a:latin typeface="Comic Sans MS" pitchFamily="66" charset="0"/>
              </a:rPr>
              <a:t>HORIZONTAL FIVE AXES BORING &amp; MILLING MACHINE</a:t>
            </a:r>
            <a:endParaRPr lang="en-US" sz="1600" b="1" dirty="0">
              <a:solidFill>
                <a:srgbClr val="0033CC"/>
              </a:solidFill>
              <a:latin typeface="Comic Sans MS" pitchFamily="66" charset="0"/>
            </a:endParaRPr>
          </a:p>
        </p:txBody>
      </p:sp>
      <p:pic>
        <p:nvPicPr>
          <p:cNvPr id="14" name="Picture 13"/>
          <p:cNvPicPr/>
          <p:nvPr/>
        </p:nvPicPr>
        <p:blipFill>
          <a:blip r:embed="rId4"/>
          <a:stretch>
            <a:fillRect/>
          </a:stretch>
        </p:blipFill>
        <p:spPr>
          <a:xfrm>
            <a:off x="0" y="0"/>
            <a:ext cx="914400" cy="685800"/>
          </a:xfrm>
          <a:prstGeom prst="rect">
            <a:avLst/>
          </a:prstGeom>
        </p:spPr>
      </p:pic>
      <p:pic>
        <p:nvPicPr>
          <p:cNvPr id="16" name="Picture 15"/>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18925066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29794" y="191658"/>
            <a:ext cx="640752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8675" y="1371600"/>
            <a:ext cx="4344880" cy="4329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C:\Users\koushik biswas\Desktop\Presentation\New Photos\IMG_103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2102" y="1371599"/>
            <a:ext cx="4379201" cy="43291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1025759007"/>
              </p:ext>
            </p:extLst>
          </p:nvPr>
        </p:nvGraphicFramePr>
        <p:xfrm>
          <a:off x="1816148" y="5943600"/>
          <a:ext cx="5551908" cy="668655"/>
        </p:xfrm>
        <a:graphic>
          <a:graphicData uri="http://schemas.openxmlformats.org/drawingml/2006/table">
            <a:tbl>
              <a:tblPr>
                <a:tableStyleId>{5DA37D80-6434-44D0-A028-1B22A696006F}</a:tableStyleId>
              </a:tblPr>
              <a:tblGrid>
                <a:gridCol w="2411895"/>
                <a:gridCol w="3140013"/>
              </a:tblGrid>
              <a:tr h="190500">
                <a:tc>
                  <a:txBody>
                    <a:bodyPr/>
                    <a:lstStyle/>
                    <a:p>
                      <a:pPr algn="ctr" fontAlgn="b"/>
                      <a:r>
                        <a:rPr lang="en-IN" sz="1400" b="1" u="none" strike="noStrike" dirty="0" smtClean="0">
                          <a:solidFill>
                            <a:srgbClr val="0033CC"/>
                          </a:solidFill>
                          <a:effectLst/>
                          <a:latin typeface="Comic Sans MS" pitchFamily="66" charset="0"/>
                        </a:rPr>
                        <a:t>MACHINE -PRO-ARC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ctr" fontAlgn="b"/>
                      <a:r>
                        <a:rPr lang="en-IN" sz="1400" b="1" u="none" strike="noStrike" dirty="0" smtClean="0">
                          <a:solidFill>
                            <a:srgbClr val="0033CC"/>
                          </a:solidFill>
                          <a:effectLst/>
                          <a:latin typeface="Comic Sans MS" pitchFamily="66" charset="0"/>
                        </a:rPr>
                        <a:t>CNC PROFILE CUTTING MACHINE</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ctr" fontAlgn="b"/>
                      <a:r>
                        <a:rPr lang="en-IN" sz="1400" b="1" u="none" strike="noStrike" dirty="0" smtClean="0">
                          <a:solidFill>
                            <a:srgbClr val="0033CC"/>
                          </a:solidFill>
                          <a:effectLst/>
                          <a:latin typeface="Comic Sans MS" pitchFamily="66" charset="0"/>
                        </a:rPr>
                        <a:t>CARBON STEEL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ctr" fontAlgn="b"/>
                      <a:r>
                        <a:rPr lang="en-IN" sz="1400" b="1" u="none" strike="noStrike" dirty="0" smtClean="0">
                          <a:solidFill>
                            <a:srgbClr val="0033CC"/>
                          </a:solidFill>
                          <a:effectLst/>
                          <a:latin typeface="Comic Sans MS" pitchFamily="66" charset="0"/>
                        </a:rPr>
                        <a:t>200 mm</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ctr" fontAlgn="b"/>
                      <a:r>
                        <a:rPr lang="en-IN" sz="1400" b="1" u="none" strike="noStrike" dirty="0" smtClean="0">
                          <a:solidFill>
                            <a:srgbClr val="0033CC"/>
                          </a:solidFill>
                          <a:effectLst/>
                          <a:latin typeface="Comic Sans MS" pitchFamily="66" charset="0"/>
                        </a:rPr>
                        <a:t>STAINLESS STEEL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ctr" fontAlgn="b"/>
                      <a:r>
                        <a:rPr lang="en-IN" sz="1400" b="1" u="none" strike="noStrike" dirty="0" smtClean="0">
                          <a:solidFill>
                            <a:srgbClr val="0033CC"/>
                          </a:solidFill>
                          <a:effectLst/>
                          <a:latin typeface="Comic Sans MS" pitchFamily="66" charset="0"/>
                        </a:rPr>
                        <a:t>32 mm</a:t>
                      </a:r>
                      <a:endParaRPr lang="en-IN" sz="1400" b="1" i="0" u="none" strike="noStrike" dirty="0">
                        <a:solidFill>
                          <a:srgbClr val="0033CC"/>
                        </a:solidFill>
                        <a:effectLst/>
                        <a:latin typeface="Comic Sans MS" pitchFamily="66" charset="0"/>
                      </a:endParaRPr>
                    </a:p>
                  </a:txBody>
                  <a:tcPr marL="9525" marR="9525" marT="9525" marB="0" anchor="b"/>
                </a:tc>
              </a:tr>
            </a:tbl>
          </a:graphicData>
        </a:graphic>
      </p:graphicFrame>
      <p:sp>
        <p:nvSpPr>
          <p:cNvPr id="10" name="Rectangle 9"/>
          <p:cNvSpPr/>
          <p:nvPr/>
        </p:nvSpPr>
        <p:spPr>
          <a:xfrm>
            <a:off x="3389689" y="805934"/>
            <a:ext cx="2404826" cy="338554"/>
          </a:xfrm>
          <a:prstGeom prst="rect">
            <a:avLst/>
          </a:prstGeom>
        </p:spPr>
        <p:txBody>
          <a:bodyPr wrap="none">
            <a:spAutoFit/>
          </a:bodyPr>
          <a:lstStyle/>
          <a:p>
            <a:pPr algn="ctr" fontAlgn="auto">
              <a:spcAft>
                <a:spcPts val="0"/>
              </a:spcAft>
              <a:defRPr/>
            </a:pPr>
            <a:r>
              <a:rPr lang="en-US" sz="1600" b="1" spc="-100" dirty="0">
                <a:solidFill>
                  <a:srgbClr val="0033CC"/>
                </a:solidFill>
                <a:latin typeface="Comic Sans MS" pitchFamily="66" charset="0"/>
              </a:rPr>
              <a:t>CNC PROFILE CUTTING</a:t>
            </a:r>
          </a:p>
        </p:txBody>
      </p:sp>
      <p:pic>
        <p:nvPicPr>
          <p:cNvPr id="11" name="Picture 10"/>
          <p:cNvPicPr/>
          <p:nvPr/>
        </p:nvPicPr>
        <p:blipFill>
          <a:blip r:embed="rId5"/>
          <a:stretch>
            <a:fillRect/>
          </a:stretch>
        </p:blipFill>
        <p:spPr>
          <a:xfrm>
            <a:off x="0" y="0"/>
            <a:ext cx="914400" cy="685800"/>
          </a:xfrm>
          <a:prstGeom prst="rect">
            <a:avLst/>
          </a:prstGeom>
        </p:spPr>
      </p:pic>
      <p:pic>
        <p:nvPicPr>
          <p:cNvPr id="12" name="Picture 11"/>
          <p:cNvPicPr/>
          <p:nvPr/>
        </p:nvPicPr>
        <p:blipFill>
          <a:blip r:embed="rId6"/>
          <a:stretch>
            <a:fillRect/>
          </a:stretch>
        </p:blipFill>
        <p:spPr>
          <a:xfrm>
            <a:off x="7956551" y="0"/>
            <a:ext cx="1187450" cy="533400"/>
          </a:xfrm>
          <a:prstGeom prst="rect">
            <a:avLst/>
          </a:prstGeom>
        </p:spPr>
      </p:pic>
    </p:spTree>
    <p:extLst>
      <p:ext uri="{BB962C8B-B14F-4D97-AF65-F5344CB8AC3E}">
        <p14:creationId xmlns:p14="http://schemas.microsoft.com/office/powerpoint/2010/main" val="30583484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5302" y="304800"/>
            <a:ext cx="640752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8" name="Rectangle 7"/>
          <p:cNvSpPr/>
          <p:nvPr/>
        </p:nvSpPr>
        <p:spPr>
          <a:xfrm>
            <a:off x="1109340" y="1066800"/>
            <a:ext cx="2752677" cy="338554"/>
          </a:xfrm>
          <a:prstGeom prst="rect">
            <a:avLst/>
          </a:prstGeom>
        </p:spPr>
        <p:txBody>
          <a:bodyPr wrap="none">
            <a:spAutoFit/>
          </a:bodyPr>
          <a:lstStyle/>
          <a:p>
            <a:pPr algn="ctr" fontAlgn="auto">
              <a:spcAft>
                <a:spcPts val="0"/>
              </a:spcAft>
              <a:defRPr/>
            </a:pPr>
            <a:r>
              <a:rPr lang="en-US" sz="1600" b="1" spc="-100" dirty="0" smtClean="0">
                <a:solidFill>
                  <a:srgbClr val="0033CC"/>
                </a:solidFill>
                <a:latin typeface="Comic Sans MS" pitchFamily="66" charset="0"/>
              </a:rPr>
              <a:t>PLATE BENDING MACHINE</a:t>
            </a:r>
            <a:endParaRPr lang="en-US" sz="1600" b="1" spc="-100" dirty="0">
              <a:solidFill>
                <a:srgbClr val="0033CC"/>
              </a:solidFill>
              <a:latin typeface="Comic Sans MS" pitchFamily="66"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491756279"/>
              </p:ext>
            </p:extLst>
          </p:nvPr>
        </p:nvGraphicFramePr>
        <p:xfrm>
          <a:off x="175399" y="5690635"/>
          <a:ext cx="4168001" cy="668655"/>
        </p:xfrm>
        <a:graphic>
          <a:graphicData uri="http://schemas.openxmlformats.org/drawingml/2006/table">
            <a:tbl>
              <a:tblPr>
                <a:tableStyleId>{5DA37D80-6434-44D0-A028-1B22A696006F}</a:tableStyleId>
              </a:tblPr>
              <a:tblGrid>
                <a:gridCol w="2287183"/>
                <a:gridCol w="1880818"/>
              </a:tblGrid>
              <a:tr h="190500">
                <a:tc>
                  <a:txBody>
                    <a:bodyPr/>
                    <a:lstStyle/>
                    <a:p>
                      <a:pPr algn="l" fontAlgn="b"/>
                      <a:r>
                        <a:rPr lang="en-IN" sz="1400" b="1" u="none" strike="noStrike" dirty="0" smtClean="0">
                          <a:solidFill>
                            <a:srgbClr val="0033CC"/>
                          </a:solidFill>
                          <a:effectLst/>
                          <a:latin typeface="Comic Sans MS" pitchFamily="66" charset="0"/>
                        </a:rPr>
                        <a:t>MACHINE -HIMALAYA </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PLATE BENDING </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PLATE THICKNESS</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16mm-150 mm</a:t>
                      </a:r>
                      <a:endParaRPr lang="en-IN" sz="1400" b="1" i="0" u="none" strike="noStrike" dirty="0">
                        <a:solidFill>
                          <a:srgbClr val="0033CC"/>
                        </a:solidFill>
                        <a:effectLst/>
                        <a:latin typeface="Comic Sans MS" pitchFamily="66" charset="0"/>
                      </a:endParaRPr>
                    </a:p>
                  </a:txBody>
                  <a:tcPr marL="9525" marR="9525" marT="9525" marB="0" anchor="b"/>
                </a:tc>
              </a:tr>
              <a:tr h="190500">
                <a:tc>
                  <a:txBody>
                    <a:bodyPr/>
                    <a:lstStyle/>
                    <a:p>
                      <a:pPr algn="l" fontAlgn="b"/>
                      <a:r>
                        <a:rPr lang="en-IN" sz="1400" b="1" u="none" strike="noStrike" dirty="0" smtClean="0">
                          <a:solidFill>
                            <a:srgbClr val="0033CC"/>
                          </a:solidFill>
                          <a:effectLst/>
                          <a:latin typeface="Comic Sans MS" pitchFamily="66" charset="0"/>
                        </a:rPr>
                        <a:t>WIDTH MAX</a:t>
                      </a:r>
                      <a:endParaRPr lang="en-IN" sz="1400" b="1" i="0" u="none" strike="noStrike" dirty="0">
                        <a:solidFill>
                          <a:srgbClr val="0033CC"/>
                        </a:solidFill>
                        <a:effectLst/>
                        <a:latin typeface="Comic Sans MS" pitchFamily="66" charset="0"/>
                      </a:endParaRPr>
                    </a:p>
                  </a:txBody>
                  <a:tcPr marL="9525" marR="9525" marT="9525" marB="0" anchor="b"/>
                </a:tc>
                <a:tc>
                  <a:txBody>
                    <a:bodyPr/>
                    <a:lstStyle/>
                    <a:p>
                      <a:pPr algn="l" fontAlgn="b"/>
                      <a:r>
                        <a:rPr lang="en-IN" sz="1400" b="1" u="none" strike="noStrike" dirty="0" smtClean="0">
                          <a:solidFill>
                            <a:srgbClr val="0033CC"/>
                          </a:solidFill>
                          <a:effectLst/>
                          <a:latin typeface="Comic Sans MS" pitchFamily="66" charset="0"/>
                        </a:rPr>
                        <a:t>3500 mm </a:t>
                      </a:r>
                      <a:endParaRPr lang="en-IN" sz="1400" b="1" i="0" u="none" strike="noStrike" dirty="0">
                        <a:solidFill>
                          <a:srgbClr val="0033CC"/>
                        </a:solidFill>
                        <a:effectLst/>
                        <a:latin typeface="Comic Sans MS" pitchFamily="66" charset="0"/>
                      </a:endParaRPr>
                    </a:p>
                  </a:txBody>
                  <a:tcPr marL="9525" marR="9525" marT="9525" marB="0" anchor="b"/>
                </a:tc>
              </a:tr>
            </a:tbl>
          </a:graphicData>
        </a:graphic>
      </p:graphicFrame>
      <p:pic>
        <p:nvPicPr>
          <p:cNvPr id="10" name="Picture 2" descr="C:\Users\koushik biswas\Desktop\Presentation\New Photos\DSCN52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28" y="1469539"/>
            <a:ext cx="4150472" cy="42079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5475239" y="1066800"/>
            <a:ext cx="2409634" cy="338554"/>
          </a:xfrm>
          <a:prstGeom prst="rect">
            <a:avLst/>
          </a:prstGeom>
        </p:spPr>
        <p:txBody>
          <a:bodyPr wrap="none">
            <a:spAutoFit/>
          </a:bodyPr>
          <a:lstStyle/>
          <a:p>
            <a:pPr algn="ctr" fontAlgn="auto">
              <a:spcAft>
                <a:spcPts val="0"/>
              </a:spcAft>
              <a:defRPr/>
            </a:pPr>
            <a:r>
              <a:rPr lang="en-US" sz="1600" b="1" spc="-100" dirty="0" smtClean="0">
                <a:solidFill>
                  <a:srgbClr val="0033CC"/>
                </a:solidFill>
                <a:latin typeface="Comic Sans MS" pitchFamily="66" charset="0"/>
              </a:rPr>
              <a:t>SHOT BLASTING UNIT</a:t>
            </a:r>
            <a:endParaRPr lang="en-US" sz="1600" b="1" spc="-100" dirty="0">
              <a:solidFill>
                <a:srgbClr val="0033CC"/>
              </a:solidFill>
              <a:latin typeface="Comic Sans MS" pitchFamily="66" charset="0"/>
            </a:endParaRPr>
          </a:p>
        </p:txBody>
      </p:sp>
      <p:pic>
        <p:nvPicPr>
          <p:cNvPr id="12" name="Picture 11"/>
          <p:cNvPicPr/>
          <p:nvPr/>
        </p:nvPicPr>
        <p:blipFill>
          <a:blip r:embed="rId3"/>
          <a:stretch>
            <a:fillRect/>
          </a:stretch>
        </p:blipFill>
        <p:spPr>
          <a:xfrm>
            <a:off x="0" y="0"/>
            <a:ext cx="914400" cy="685800"/>
          </a:xfrm>
          <a:prstGeom prst="rect">
            <a:avLst/>
          </a:prstGeom>
        </p:spPr>
      </p:pic>
      <p:pic>
        <p:nvPicPr>
          <p:cNvPr id="13" name="Picture 12"/>
          <p:cNvPicPr/>
          <p:nvPr/>
        </p:nvPicPr>
        <p:blipFill>
          <a:blip r:embed="rId4"/>
          <a:stretch>
            <a:fillRect/>
          </a:stretch>
        </p:blipFill>
        <p:spPr>
          <a:xfrm>
            <a:off x="7956551" y="0"/>
            <a:ext cx="1187450" cy="533400"/>
          </a:xfrm>
          <a:prstGeom prst="rect">
            <a:avLst/>
          </a:prstGeom>
        </p:spPr>
      </p:pic>
      <p:pic>
        <p:nvPicPr>
          <p:cNvPr id="130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99" y="1469538"/>
            <a:ext cx="4281476" cy="409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36333" y="5854889"/>
            <a:ext cx="2138727" cy="30777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400" b="1" dirty="0" smtClean="0">
                <a:solidFill>
                  <a:srgbClr val="0033CC"/>
                </a:solidFill>
                <a:latin typeface="Comic Sans MS" pitchFamily="66" charset="0"/>
              </a:rPr>
              <a:t>16.14m/ 10.82m/ 9m</a:t>
            </a: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2160624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orld-political-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609600"/>
            <a:ext cx="10820400" cy="5759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5122105" y="4486275"/>
            <a:ext cx="273685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spcBef>
                <a:spcPct val="50000"/>
              </a:spcBef>
            </a:pPr>
            <a:r>
              <a:rPr lang="en-US" sz="4400" dirty="0">
                <a:solidFill>
                  <a:srgbClr val="0033CC"/>
                </a:solidFill>
              </a:rPr>
              <a:t>MSEL</a:t>
            </a:r>
          </a:p>
          <a:p>
            <a:pPr>
              <a:spcBef>
                <a:spcPct val="50000"/>
              </a:spcBef>
            </a:pPr>
            <a:r>
              <a:rPr lang="en-US" sz="2400" dirty="0" smtClean="0">
                <a:solidFill>
                  <a:srgbClr val="0033CC"/>
                </a:solidFill>
              </a:rPr>
              <a:t>KOLKATA (HQ</a:t>
            </a:r>
            <a:r>
              <a:rPr lang="en-US" sz="2800" dirty="0" smtClean="0">
                <a:solidFill>
                  <a:srgbClr val="0033CC"/>
                </a:solidFill>
              </a:rPr>
              <a:t>)</a:t>
            </a:r>
            <a:endParaRPr lang="en-US" sz="2800" dirty="0">
              <a:solidFill>
                <a:srgbClr val="0033CC"/>
              </a:solidFill>
            </a:endParaRPr>
          </a:p>
        </p:txBody>
      </p:sp>
      <p:sp>
        <p:nvSpPr>
          <p:cNvPr id="9" name="Oval 3"/>
          <p:cNvSpPr>
            <a:spLocks noChangeArrowheads="1"/>
          </p:cNvSpPr>
          <p:nvPr/>
        </p:nvSpPr>
        <p:spPr bwMode="auto">
          <a:xfrm flipH="1" flipV="1">
            <a:off x="6781800" y="2645958"/>
            <a:ext cx="76200" cy="76200"/>
          </a:xfrm>
          <a:prstGeom prst="ellipse">
            <a:avLst/>
          </a:prstGeom>
          <a:solidFill>
            <a:schemeClr val="accent1"/>
          </a:solidFill>
          <a:ln w="9525">
            <a:solidFill>
              <a:schemeClr val="tx1"/>
            </a:solidFill>
            <a:round/>
            <a:headEnd/>
            <a:tailEnd/>
          </a:ln>
        </p:spPr>
        <p:txBody>
          <a:bodyPr wrap="none" anchor="ctr"/>
          <a:lstStyle/>
          <a:p>
            <a:endParaRPr lang="en-US" dirty="0"/>
          </a:p>
        </p:txBody>
      </p:sp>
      <p:sp>
        <p:nvSpPr>
          <p:cNvPr id="10" name="Line 4"/>
          <p:cNvSpPr>
            <a:spLocks noChangeShapeType="1"/>
          </p:cNvSpPr>
          <p:nvPr/>
        </p:nvSpPr>
        <p:spPr bwMode="auto">
          <a:xfrm flipH="1">
            <a:off x="5960992" y="2645959"/>
            <a:ext cx="858907" cy="1871590"/>
          </a:xfrm>
          <a:prstGeom prst="line">
            <a:avLst/>
          </a:prstGeom>
          <a:ln>
            <a:headEnd type="triangle" w="med" len="med"/>
            <a:tailEnd type="stealth"/>
          </a:ln>
          <a:extLst/>
        </p:spPr>
        <p:style>
          <a:lnRef idx="3">
            <a:schemeClr val="accent6"/>
          </a:lnRef>
          <a:fillRef idx="0">
            <a:schemeClr val="accent6"/>
          </a:fillRef>
          <a:effectRef idx="2">
            <a:schemeClr val="accent6"/>
          </a:effectRef>
          <a:fontRef idx="minor">
            <a:schemeClr val="tx1"/>
          </a:fontRef>
        </p:style>
        <p:txBody>
          <a:bodyPr/>
          <a:lstStyle/>
          <a:p>
            <a:endParaRPr lang="en-IN" dirty="0"/>
          </a:p>
        </p:txBody>
      </p:sp>
      <p:pic>
        <p:nvPicPr>
          <p:cNvPr id="12" name="Picture 11"/>
          <p:cNvPicPr/>
          <p:nvPr/>
        </p:nvPicPr>
        <p:blipFill>
          <a:blip r:embed="rId3"/>
          <a:stretch>
            <a:fillRect/>
          </a:stretch>
        </p:blipFill>
        <p:spPr>
          <a:xfrm>
            <a:off x="0" y="0"/>
            <a:ext cx="914400" cy="685800"/>
          </a:xfrm>
          <a:prstGeom prst="rect">
            <a:avLst/>
          </a:prstGeom>
        </p:spPr>
      </p:pic>
      <p:pic>
        <p:nvPicPr>
          <p:cNvPr id="13" name="Picture 12"/>
          <p:cNvPicPr/>
          <p:nvPr/>
        </p:nvPicPr>
        <p:blipFill>
          <a:blip r:embed="rId4"/>
          <a:stretch>
            <a:fillRect/>
          </a:stretch>
        </p:blipFill>
        <p:spPr>
          <a:xfrm>
            <a:off x="7956551" y="0"/>
            <a:ext cx="1187450" cy="533400"/>
          </a:xfrm>
          <a:prstGeom prst="rect">
            <a:avLst/>
          </a:prstGeom>
        </p:spPr>
      </p:pic>
    </p:spTree>
    <p:extLst>
      <p:ext uri="{BB962C8B-B14F-4D97-AF65-F5344CB8AC3E}">
        <p14:creationId xmlns:p14="http://schemas.microsoft.com/office/powerpoint/2010/main" val="23166780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59007" y="271462"/>
            <a:ext cx="640752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MANUFACTURING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FACILITY-ASANSOL</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2" descr="C:\Users\koushik biswas\Desktop\Presentation\New Photos\Picture 7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44380"/>
            <a:ext cx="4476217" cy="4221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871665" y="1158743"/>
            <a:ext cx="2319866" cy="338554"/>
          </a:xfrm>
          <a:prstGeom prst="rect">
            <a:avLst/>
          </a:prstGeom>
        </p:spPr>
        <p:txBody>
          <a:bodyPr wrap="none">
            <a:spAutoFit/>
          </a:bodyPr>
          <a:lstStyle/>
          <a:p>
            <a:pPr algn="ctr" fontAlgn="auto">
              <a:spcAft>
                <a:spcPts val="0"/>
              </a:spcAft>
              <a:defRPr/>
            </a:pPr>
            <a:r>
              <a:rPr lang="en-US" sz="1600" b="1" spc="-100" dirty="0" smtClean="0">
                <a:solidFill>
                  <a:srgbClr val="0033CC"/>
                </a:solidFill>
                <a:latin typeface="Comic Sans MS" pitchFamily="66" charset="0"/>
              </a:rPr>
              <a:t>MILL SHELL TURNING</a:t>
            </a:r>
            <a:endParaRPr lang="en-US" sz="1600" b="1" spc="-100" dirty="0">
              <a:solidFill>
                <a:srgbClr val="0033CC"/>
              </a:solidFill>
              <a:latin typeface="Comic Sans MS" pitchFamily="66" charset="0"/>
            </a:endParaRPr>
          </a:p>
        </p:txBody>
      </p:sp>
      <p:pic>
        <p:nvPicPr>
          <p:cNvPr id="1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5000"/>
                    </a14:imgEffect>
                    <a14:imgEffect>
                      <a14:saturation sat="200000"/>
                    </a14:imgEffect>
                    <a14:imgEffect>
                      <a14:brightnessContrast bright="43000" contrast="1000"/>
                    </a14:imgEffect>
                  </a14:imgLayer>
                </a14:imgProps>
              </a:ext>
              <a:ext uri="{28A0092B-C50C-407E-A947-70E740481C1C}">
                <a14:useLocalDpi xmlns:a14="http://schemas.microsoft.com/office/drawing/2010/main" val="0"/>
              </a:ext>
            </a:extLst>
          </a:blip>
          <a:srcRect/>
          <a:stretch>
            <a:fillRect/>
          </a:stretch>
        </p:blipFill>
        <p:spPr bwMode="auto">
          <a:xfrm>
            <a:off x="4568024" y="1544380"/>
            <a:ext cx="4423576" cy="4221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689096674"/>
              </p:ext>
            </p:extLst>
          </p:nvPr>
        </p:nvGraphicFramePr>
        <p:xfrm>
          <a:off x="4562768" y="6019800"/>
          <a:ext cx="4413065" cy="568325"/>
        </p:xfrm>
        <a:graphic>
          <a:graphicData uri="http://schemas.openxmlformats.org/drawingml/2006/table">
            <a:tbl>
              <a:tblPr>
                <a:tableStyleId>{5DA37D80-6434-44D0-A028-1B22A696006F}</a:tableStyleId>
              </a:tblPr>
              <a:tblGrid>
                <a:gridCol w="1446906"/>
                <a:gridCol w="2966159"/>
              </a:tblGrid>
              <a:tr h="568325">
                <a:tc>
                  <a:txBody>
                    <a:bodyPr/>
                    <a:lstStyle/>
                    <a:p>
                      <a:pPr algn="ctr" fontAlgn="b"/>
                      <a:r>
                        <a:rPr lang="en-IN" sz="1400" b="1" u="none" strike="noStrike" dirty="0" smtClean="0">
                          <a:solidFill>
                            <a:srgbClr val="0033CC"/>
                          </a:solidFill>
                          <a:effectLst/>
                          <a:latin typeface="Comic Sans MS" pitchFamily="66" charset="0"/>
                        </a:rPr>
                        <a:t>IN-SITU FLANGE FACER</a:t>
                      </a:r>
                      <a:endParaRPr lang="en-IN" sz="1400" b="1" i="0" u="none" strike="noStrike" dirty="0">
                        <a:solidFill>
                          <a:srgbClr val="0033CC"/>
                        </a:solidFill>
                        <a:effectLst/>
                        <a:latin typeface="Comic Sans MS" pitchFamily="66" charset="0"/>
                      </a:endParaRPr>
                    </a:p>
                  </a:txBody>
                  <a:tcPr marL="9526" marR="9526" marT="9529" marB="0" anchor="b"/>
                </a:tc>
                <a:tc>
                  <a:txBody>
                    <a:bodyPr/>
                    <a:lstStyle/>
                    <a:p>
                      <a:pPr algn="ctr" fontAlgn="b"/>
                      <a:r>
                        <a:rPr lang="en-US" sz="1400" b="1" u="none" strike="noStrike" dirty="0" smtClean="0">
                          <a:solidFill>
                            <a:srgbClr val="0033CC"/>
                          </a:solidFill>
                          <a:effectLst/>
                          <a:latin typeface="Comic Sans MS" pitchFamily="66" charset="0"/>
                        </a:rPr>
                        <a:t>(2-8)m, CUTTING DIA,     15H.P.POWERPACK WITH V.F.D</a:t>
                      </a:r>
                      <a:endParaRPr lang="en-IN" sz="1400" b="1" i="0" u="none" strike="noStrike" dirty="0">
                        <a:solidFill>
                          <a:srgbClr val="0033CC"/>
                        </a:solidFill>
                        <a:effectLst/>
                        <a:latin typeface="Comic Sans MS" pitchFamily="66" charset="0"/>
                      </a:endParaRPr>
                    </a:p>
                  </a:txBody>
                  <a:tcPr marL="9526" marR="9526" marT="9529" marB="0" anchor="b"/>
                </a:tc>
              </a:tr>
            </a:tbl>
          </a:graphicData>
        </a:graphic>
      </p:graphicFrame>
      <p:sp>
        <p:nvSpPr>
          <p:cNvPr id="13" name="Rectangle 12"/>
          <p:cNvSpPr/>
          <p:nvPr/>
        </p:nvSpPr>
        <p:spPr>
          <a:xfrm>
            <a:off x="5498682" y="1205826"/>
            <a:ext cx="2735044" cy="338554"/>
          </a:xfrm>
          <a:prstGeom prst="rect">
            <a:avLst/>
          </a:prstGeom>
        </p:spPr>
        <p:txBody>
          <a:bodyPr wrap="none">
            <a:spAutoFit/>
          </a:bodyPr>
          <a:lstStyle/>
          <a:p>
            <a:pPr algn="ctr" fontAlgn="auto">
              <a:spcAft>
                <a:spcPts val="0"/>
              </a:spcAft>
              <a:defRPr/>
            </a:pPr>
            <a:r>
              <a:rPr lang="en-US" sz="1600" b="1" spc="-100" dirty="0" smtClean="0">
                <a:solidFill>
                  <a:srgbClr val="0033CC"/>
                </a:solidFill>
                <a:latin typeface="Comic Sans MS" pitchFamily="66" charset="0"/>
              </a:rPr>
              <a:t>IN –SITU FLANGE FACING</a:t>
            </a:r>
            <a:endParaRPr lang="en-US" sz="1600" b="1" spc="-100" dirty="0">
              <a:solidFill>
                <a:srgbClr val="0033CC"/>
              </a:solidFill>
              <a:latin typeface="Comic Sans MS" pitchFamily="66" charset="0"/>
            </a:endParaRPr>
          </a:p>
        </p:txBody>
      </p:sp>
      <p:pic>
        <p:nvPicPr>
          <p:cNvPr id="11" name="Picture 10"/>
          <p:cNvPicPr/>
          <p:nvPr/>
        </p:nvPicPr>
        <p:blipFill>
          <a:blip r:embed="rId5"/>
          <a:stretch>
            <a:fillRect/>
          </a:stretch>
        </p:blipFill>
        <p:spPr>
          <a:xfrm>
            <a:off x="0" y="0"/>
            <a:ext cx="914400" cy="685800"/>
          </a:xfrm>
          <a:prstGeom prst="rect">
            <a:avLst/>
          </a:prstGeom>
        </p:spPr>
      </p:pic>
      <p:pic>
        <p:nvPicPr>
          <p:cNvPr id="14" name="Picture 13"/>
          <p:cNvPicPr/>
          <p:nvPr/>
        </p:nvPicPr>
        <p:blipFill>
          <a:blip r:embed="rId6"/>
          <a:stretch>
            <a:fillRect/>
          </a:stretch>
        </p:blipFill>
        <p:spPr>
          <a:xfrm>
            <a:off x="7956551" y="0"/>
            <a:ext cx="1187450" cy="533400"/>
          </a:xfrm>
          <a:prstGeom prst="rect">
            <a:avLst/>
          </a:prstGeom>
        </p:spPr>
      </p:pic>
      <p:sp>
        <p:nvSpPr>
          <p:cNvPr id="2" name="Rectangle 1"/>
          <p:cNvSpPr/>
          <p:nvPr/>
        </p:nvSpPr>
        <p:spPr>
          <a:xfrm>
            <a:off x="1127867" y="6064772"/>
            <a:ext cx="2220480"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400" b="1" dirty="0" smtClean="0">
                <a:solidFill>
                  <a:srgbClr val="0033CC"/>
                </a:solidFill>
                <a:latin typeface="Comic Sans MS" pitchFamily="66" charset="0"/>
              </a:rPr>
              <a:t>LARGEST JOB SIZE: </a:t>
            </a:r>
          </a:p>
          <a:p>
            <a:r>
              <a:rPr lang="en-US" sz="1400" b="1" dirty="0" smtClean="0">
                <a:solidFill>
                  <a:srgbClr val="0033CC"/>
                </a:solidFill>
                <a:latin typeface="Comic Sans MS" pitchFamily="66" charset="0"/>
              </a:rPr>
              <a:t>6m DIA. x 22m LONG</a:t>
            </a:r>
            <a:endParaRPr lang="en-US" sz="1400" b="1" dirty="0">
              <a:solidFill>
                <a:srgbClr val="0033CC"/>
              </a:solidFill>
              <a:latin typeface="Comic Sans MS" pitchFamily="66" charset="0"/>
            </a:endParaRPr>
          </a:p>
        </p:txBody>
      </p:sp>
    </p:spTree>
    <p:extLst>
      <p:ext uri="{BB962C8B-B14F-4D97-AF65-F5344CB8AC3E}">
        <p14:creationId xmlns:p14="http://schemas.microsoft.com/office/powerpoint/2010/main" val="41695299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koushik biswas\Desktop\Presentation\New Photos\DSCN5811.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bright="16000"/>
                    </a14:imgEffect>
                  </a14:imgLayer>
                </a14:imgProps>
              </a:ext>
              <a:ext uri="{28A0092B-C50C-407E-A947-70E740481C1C}">
                <a14:useLocalDpi xmlns:a14="http://schemas.microsoft.com/office/drawing/2010/main" val="0"/>
              </a:ext>
            </a:extLst>
          </a:blip>
          <a:srcRect/>
          <a:stretch>
            <a:fillRect/>
          </a:stretch>
        </p:blipFill>
        <p:spPr bwMode="auto">
          <a:xfrm>
            <a:off x="4648200" y="1143000"/>
            <a:ext cx="4343400" cy="342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descr="C:\Users\koushik biswas\Desktop\Presentation\New Photos\DSCN5347.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156677" y="1143000"/>
            <a:ext cx="4267200" cy="342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C:\Users\koushik biswas\Desktop\Presentation\New Photos\DSCN505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3253" y="4648200"/>
            <a:ext cx="3508784"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3213775" y="673100"/>
            <a:ext cx="2917786" cy="338554"/>
          </a:xfrm>
          <a:prstGeom prst="rect">
            <a:avLst/>
          </a:prstGeom>
        </p:spPr>
        <p:txBody>
          <a:bodyPr wrap="none">
            <a:spAutoFit/>
          </a:bodyPr>
          <a:lstStyle/>
          <a:p>
            <a:r>
              <a:rPr lang="en-US" sz="1600" b="1" dirty="0">
                <a:solidFill>
                  <a:srgbClr val="0033CC"/>
                </a:solidFill>
                <a:latin typeface="Comic Sans MS" pitchFamily="66" charset="0"/>
              </a:rPr>
              <a:t>STRINGENT INSPECTION</a:t>
            </a:r>
          </a:p>
        </p:txBody>
      </p:sp>
      <p:sp>
        <p:nvSpPr>
          <p:cNvPr id="21" name="Rectangle 20"/>
          <p:cNvSpPr/>
          <p:nvPr/>
        </p:nvSpPr>
        <p:spPr>
          <a:xfrm>
            <a:off x="1520116" y="152400"/>
            <a:ext cx="640271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solidFill>
                  <a:srgbClr val="0033CC"/>
                </a:solidFill>
                <a:latin typeface="Comic Sans MS" pitchFamily="66" charset="0"/>
              </a:rPr>
              <a:t>MANUFACTURING </a:t>
            </a:r>
            <a:r>
              <a:rPr lang="en-US" sz="2400" b="1" dirty="0" smtClean="0">
                <a:ln w="10541" cmpd="sng">
                  <a:solidFill>
                    <a:schemeClr val="accent1">
                      <a:shade val="88000"/>
                      <a:satMod val="110000"/>
                    </a:schemeClr>
                  </a:solidFill>
                  <a:prstDash val="solid"/>
                </a:ln>
                <a:solidFill>
                  <a:srgbClr val="0033CC"/>
                </a:solidFill>
                <a:latin typeface="Comic Sans MS" pitchFamily="66" charset="0"/>
              </a:rPr>
              <a:t>FACILITY-ASANSOL</a:t>
            </a:r>
            <a:endParaRPr lang="en-US" sz="2400" b="1" dirty="0">
              <a:ln w="10541" cmpd="sng">
                <a:solidFill>
                  <a:schemeClr val="accent1">
                    <a:shade val="88000"/>
                    <a:satMod val="110000"/>
                  </a:schemeClr>
                </a:solidFill>
                <a:prstDash val="solid"/>
              </a:ln>
              <a:solidFill>
                <a:srgbClr val="0033CC"/>
              </a:solidFill>
              <a:latin typeface="Comic Sans MS" pitchFamily="66" charset="0"/>
            </a:endParaRPr>
          </a:p>
        </p:txBody>
      </p:sp>
      <p:pic>
        <p:nvPicPr>
          <p:cNvPr id="9" name="Picture 8"/>
          <p:cNvPicPr/>
          <p:nvPr/>
        </p:nvPicPr>
        <p:blipFill>
          <a:blip r:embed="rId7"/>
          <a:stretch>
            <a:fillRect/>
          </a:stretch>
        </p:blipFill>
        <p:spPr>
          <a:xfrm>
            <a:off x="0" y="0"/>
            <a:ext cx="914400" cy="685800"/>
          </a:xfrm>
          <a:prstGeom prst="rect">
            <a:avLst/>
          </a:prstGeom>
        </p:spPr>
      </p:pic>
      <p:pic>
        <p:nvPicPr>
          <p:cNvPr id="10" name="Picture 9"/>
          <p:cNvPicPr/>
          <p:nvPr/>
        </p:nvPicPr>
        <p:blipFill>
          <a:blip r:embed="rId8"/>
          <a:stretch>
            <a:fillRect/>
          </a:stretch>
        </p:blipFill>
        <p:spPr>
          <a:xfrm>
            <a:off x="7956551" y="0"/>
            <a:ext cx="1187450" cy="533400"/>
          </a:xfrm>
          <a:prstGeom prst="rect">
            <a:avLst/>
          </a:prstGeom>
        </p:spPr>
      </p:pic>
    </p:spTree>
    <p:extLst>
      <p:ext uri="{BB962C8B-B14F-4D97-AF65-F5344CB8AC3E}">
        <p14:creationId xmlns:p14="http://schemas.microsoft.com/office/powerpoint/2010/main" val="2312164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0" y="0"/>
            <a:ext cx="914400" cy="685800"/>
          </a:xfrm>
          <a:prstGeom prst="rect">
            <a:avLst/>
          </a:prstGeom>
        </p:spPr>
      </p:pic>
      <p:pic>
        <p:nvPicPr>
          <p:cNvPr id="5" name="Picture 4"/>
          <p:cNvPicPr/>
          <p:nvPr/>
        </p:nvPicPr>
        <p:blipFill>
          <a:blip r:embed="rId4"/>
          <a:stretch>
            <a:fillRect/>
          </a:stretch>
        </p:blipFill>
        <p:spPr>
          <a:xfrm>
            <a:off x="7956551" y="0"/>
            <a:ext cx="1187450" cy="533400"/>
          </a:xfrm>
          <a:prstGeom prst="rect">
            <a:avLst/>
          </a:prstGeom>
        </p:spPr>
      </p:pic>
      <p:sp>
        <p:nvSpPr>
          <p:cNvPr id="6" name="TextBox 5"/>
          <p:cNvSpPr txBox="1"/>
          <p:nvPr/>
        </p:nvSpPr>
        <p:spPr>
          <a:xfrm>
            <a:off x="609600" y="246797"/>
            <a:ext cx="8077200" cy="6786473"/>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MSEL PRODUCT RANGE</a:t>
            </a:r>
          </a:p>
          <a:p>
            <a:pPr>
              <a:lnSpc>
                <a:spcPct val="150000"/>
              </a:lnSpc>
            </a:pPr>
            <a:endParaRPr lang="en-US" sz="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a:t>
            </a: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2. SCREENING 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3. GRINDING 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4. FEEDING EQUIPMENT</a:t>
            </a:r>
          </a:p>
          <a:p>
            <a:pPr>
              <a:lnSpc>
                <a:spcPct val="150000"/>
              </a:lnSpc>
            </a:pP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5.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6. PROCESS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7. ASH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8. PORT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9. OPENCAST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MINING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10. STEEL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11.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SKID MOUNTED CRUSHING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12.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WHEEL MOUNTED CRUSHING &amp; SCREENING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PLANT</a:t>
            </a:r>
          </a:p>
          <a:p>
            <a:pPr>
              <a:lnSpc>
                <a:spcPct val="150000"/>
              </a:lnSpc>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13. JOB SHOP</a:t>
            </a:r>
          </a:p>
          <a:p>
            <a:pPr>
              <a:lnSpc>
                <a:spcPct val="150000"/>
              </a:lnSpc>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endParaRPr lang="en-US" dirty="0"/>
          </a:p>
        </p:txBody>
      </p:sp>
    </p:spTree>
    <p:extLst>
      <p:ext uri="{BB962C8B-B14F-4D97-AF65-F5344CB8AC3E}">
        <p14:creationId xmlns:p14="http://schemas.microsoft.com/office/powerpoint/2010/main" val="24687376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228600" y="1295400"/>
            <a:ext cx="8686800" cy="4985980"/>
          </a:xfrm>
          <a:prstGeom prst="rect">
            <a:avLst/>
          </a:prstGeom>
          <a:noFill/>
        </p:spPr>
        <p:txBody>
          <a:bodyPr wrap="square" rtlCol="0">
            <a:spAutoFit/>
          </a:bodyPr>
          <a:lstStyle/>
          <a:p>
            <a:pPr marL="285750" indent="-285750">
              <a:buFont typeface="Arial" pitchFamily="34" charset="0"/>
              <a:buChar char="•"/>
            </a:pPr>
            <a:r>
              <a:rPr lang="en-US" b="1" dirty="0" smtClean="0">
                <a:solidFill>
                  <a:srgbClr val="0033CC"/>
                </a:solidFill>
                <a:latin typeface="Comic Sans MS" pitchFamily="66" charset="0"/>
              </a:rPr>
              <a:t>ROLL CRUSHER :  Single Roll Crusher</a:t>
            </a:r>
          </a:p>
          <a:p>
            <a:r>
              <a:rPr lang="en-US" b="1" dirty="0" smtClean="0">
                <a:solidFill>
                  <a:srgbClr val="0033CC"/>
                </a:solidFill>
                <a:latin typeface="Comic Sans MS" pitchFamily="66" charset="0"/>
              </a:rPr>
              <a:t>                         Toothed Double/ Triple Roll Crusher</a:t>
            </a:r>
          </a:p>
          <a:p>
            <a:r>
              <a:rPr lang="en-US" b="1" dirty="0" smtClean="0">
                <a:solidFill>
                  <a:srgbClr val="0033CC"/>
                </a:solidFill>
                <a:latin typeface="Comic Sans MS" pitchFamily="66" charset="0"/>
              </a:rPr>
              <a:t>                         Smooth Double Roll Crusher</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HEAVY DUTY IMPACTOR</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GENERAL DUTY </a:t>
            </a:r>
            <a:r>
              <a:rPr lang="en-US" b="1" dirty="0">
                <a:solidFill>
                  <a:srgbClr val="0033CC"/>
                </a:solidFill>
                <a:latin typeface="Comic Sans MS" pitchFamily="66" charset="0"/>
              </a:rPr>
              <a:t>IMPACTOR (</a:t>
            </a:r>
            <a:r>
              <a:rPr lang="en-US" b="1" dirty="0" smtClean="0">
                <a:solidFill>
                  <a:srgbClr val="0033CC"/>
                </a:solidFill>
                <a:latin typeface="Comic Sans MS" pitchFamily="66" charset="0"/>
              </a:rPr>
              <a:t>EK SERIES)</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SWING HAMMER REVERSIBLE IMPACTOR</a:t>
            </a: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REVERSIBLE HAMMER </a:t>
            </a:r>
            <a:r>
              <a:rPr lang="en-US" b="1" dirty="0" smtClean="0">
                <a:solidFill>
                  <a:srgbClr val="0033CC"/>
                </a:solidFill>
                <a:latin typeface="Comic Sans MS" pitchFamily="66" charset="0"/>
              </a:rPr>
              <a:t>MILL</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ONE WAY </a:t>
            </a:r>
            <a:r>
              <a:rPr lang="en-US" b="1" dirty="0">
                <a:solidFill>
                  <a:srgbClr val="0033CC"/>
                </a:solidFill>
                <a:latin typeface="Comic Sans MS" pitchFamily="66" charset="0"/>
              </a:rPr>
              <a:t>HAMMER MILL</a:t>
            </a:r>
          </a:p>
          <a:p>
            <a:pPr marL="285750" indent="-285750">
              <a:buFont typeface="Arial" pitchFamily="34" charset="0"/>
              <a:buChar char="•"/>
            </a:pPr>
            <a:r>
              <a:rPr lang="en-US" b="1" dirty="0" smtClean="0">
                <a:solidFill>
                  <a:srgbClr val="0033CC"/>
                </a:solidFill>
                <a:latin typeface="Comic Sans MS" pitchFamily="66" charset="0"/>
              </a:rPr>
              <a:t>RING GRANULATOR</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JAW CRUSHER : Single Toggle Jaw Crusher</a:t>
            </a:r>
          </a:p>
          <a:p>
            <a:r>
              <a:rPr lang="en-US" b="1" dirty="0" smtClean="0">
                <a:solidFill>
                  <a:srgbClr val="0033CC"/>
                </a:solidFill>
                <a:latin typeface="Comic Sans MS" pitchFamily="66" charset="0"/>
              </a:rPr>
              <a:t>                        Double Toggle Jaw </a:t>
            </a:r>
            <a:r>
              <a:rPr lang="en-US" b="1" dirty="0">
                <a:solidFill>
                  <a:srgbClr val="0033CC"/>
                </a:solidFill>
                <a:latin typeface="Comic Sans MS" pitchFamily="66" charset="0"/>
              </a:rPr>
              <a:t>C</a:t>
            </a:r>
            <a:r>
              <a:rPr lang="en-US" b="1" dirty="0" smtClean="0">
                <a:solidFill>
                  <a:srgbClr val="0033CC"/>
                </a:solidFill>
                <a:latin typeface="Comic Sans MS" pitchFamily="66" charset="0"/>
              </a:rPr>
              <a:t>rusher                      </a:t>
            </a:r>
          </a:p>
          <a:p>
            <a:pPr marL="285750" indent="-285750">
              <a:buFont typeface="Arial" pitchFamily="34" charset="0"/>
              <a:buChar char="•"/>
            </a:pPr>
            <a:r>
              <a:rPr lang="en-US" b="1" dirty="0" smtClean="0">
                <a:solidFill>
                  <a:srgbClr val="0033CC"/>
                </a:solidFill>
                <a:latin typeface="Comic Sans MS" pitchFamily="66" charset="0"/>
              </a:rPr>
              <a:t>CONE CRUSHER</a:t>
            </a:r>
          </a:p>
          <a:p>
            <a:pPr marL="285750" indent="-285750">
              <a:buFont typeface="Arial" pitchFamily="34" charset="0"/>
              <a:buChar char="•"/>
            </a:pPr>
            <a:r>
              <a:rPr lang="en-US" b="1" dirty="0" smtClean="0">
                <a:solidFill>
                  <a:srgbClr val="0033CC"/>
                </a:solidFill>
                <a:latin typeface="Comic Sans MS" pitchFamily="66" charset="0"/>
              </a:rPr>
              <a:t>COKE CUTTER</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ROTARY BREAKER</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CHAIN MILL</a:t>
            </a: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LUMP LOOSENER</a:t>
            </a:r>
          </a:p>
          <a:p>
            <a:pPr marL="285750" indent="-285750">
              <a:buFont typeface="Arial" pitchFamily="34" charset="0"/>
              <a:buChar char="•"/>
            </a:pPr>
            <a:r>
              <a:rPr lang="en-US" b="1" dirty="0" smtClean="0">
                <a:solidFill>
                  <a:srgbClr val="0033CC"/>
                </a:solidFill>
                <a:latin typeface="Comic Sans MS" pitchFamily="66" charset="0"/>
              </a:rPr>
              <a:t>SINGLE ROLL LUMP BREAKER</a:t>
            </a:r>
            <a:r>
              <a:rPr lang="en-US" dirty="0" smtClean="0"/>
              <a:t>  </a:t>
            </a:r>
            <a:r>
              <a:rPr lang="en-US" sz="1200" b="1" dirty="0" smtClean="0">
                <a:latin typeface="Comic Sans MS" pitchFamily="66" charset="0"/>
              </a:rPr>
              <a:t>(</a:t>
            </a:r>
            <a:r>
              <a:rPr lang="en-US" sz="1200" b="1" dirty="0" smtClean="0">
                <a:solidFill>
                  <a:srgbClr val="0033CC"/>
                </a:solidFill>
                <a:latin typeface="Comic Sans MS" pitchFamily="66" charset="0"/>
              </a:rPr>
              <a:t>SIZES 600 mm TO 710mm DIA &amp; 100mm TO 2000mm DIA)              </a:t>
            </a:r>
            <a:endParaRPr lang="en-US" sz="1200" b="1" dirty="0">
              <a:solidFill>
                <a:srgbClr val="0033CC"/>
              </a:solidFill>
              <a:latin typeface="Comic Sans MS" pitchFamily="66" charset="0"/>
            </a:endParaRPr>
          </a:p>
        </p:txBody>
      </p:sp>
      <p:sp>
        <p:nvSpPr>
          <p:cNvPr id="2" name="Rectangle 1"/>
          <p:cNvSpPr/>
          <p:nvPr/>
        </p:nvSpPr>
        <p:spPr>
          <a:xfrm>
            <a:off x="2348117" y="394900"/>
            <a:ext cx="3958136"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EQUIPMENT</a:t>
            </a:r>
          </a:p>
        </p:txBody>
      </p:sp>
    </p:spTree>
    <p:extLst>
      <p:ext uri="{BB962C8B-B14F-4D97-AF65-F5344CB8AC3E}">
        <p14:creationId xmlns:p14="http://schemas.microsoft.com/office/powerpoint/2010/main" val="32921994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2151228" y="943064"/>
            <a:ext cx="3810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eaLnBrk="1" hangingPunct="1">
              <a:buNone/>
            </a:pPr>
            <a:r>
              <a:rPr lang="en-US" sz="1800" dirty="0" smtClean="0">
                <a:ln w="10541" cmpd="sng">
                  <a:solidFill>
                    <a:schemeClr val="accent1">
                      <a:shade val="88000"/>
                      <a:satMod val="110000"/>
                    </a:schemeClr>
                  </a:solidFill>
                  <a:prstDash val="solid"/>
                </a:ln>
                <a:solidFill>
                  <a:srgbClr val="0033CC"/>
                </a:solidFill>
                <a:effectLst/>
                <a:latin typeface="Comic Sans MS" pitchFamily="66" charset="0"/>
              </a:rPr>
              <a:t>SINGLE ROLL CRUSHER</a:t>
            </a:r>
            <a:r>
              <a:rPr lang="en-US" sz="4000" b="1" dirty="0" smtClean="0">
                <a:solidFill>
                  <a:schemeClr val="tx1"/>
                </a:solidFill>
              </a:rPr>
              <a:t/>
            </a:r>
            <a:br>
              <a:rPr lang="en-US" sz="4000" b="1" dirty="0" smtClean="0">
                <a:solidFill>
                  <a:schemeClr val="tx1"/>
                </a:solidFill>
              </a:rPr>
            </a:br>
            <a:endParaRPr lang="en-US" sz="4000" b="1" dirty="0" smtClean="0">
              <a:solidFill>
                <a:schemeClr val="tx1"/>
              </a:solidFill>
            </a:endParaRPr>
          </a:p>
        </p:txBody>
      </p:sp>
      <p:sp>
        <p:nvSpPr>
          <p:cNvPr id="9" name="Rectangle 8"/>
          <p:cNvSpPr/>
          <p:nvPr/>
        </p:nvSpPr>
        <p:spPr>
          <a:xfrm>
            <a:off x="2327970" y="112067"/>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6"/>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
        <p:nvSpPr>
          <p:cNvPr id="13" name="Rectangle 3"/>
          <p:cNvSpPr txBox="1">
            <a:spLocks noChangeArrowheads="1"/>
          </p:cNvSpPr>
          <p:nvPr/>
        </p:nvSpPr>
        <p:spPr bwMode="auto">
          <a:xfrm>
            <a:off x="4845417" y="2638499"/>
            <a:ext cx="4074505" cy="9252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lnSpc>
                <a:spcPct val="80000"/>
              </a:lnSpc>
              <a:buFont typeface="Wingdings" pitchFamily="2" charset="2"/>
              <a:buChar char="§"/>
            </a:pPr>
            <a:r>
              <a:rPr lang="en-US" sz="1400" b="1" dirty="0" smtClean="0">
                <a:solidFill>
                  <a:srgbClr val="0033CC"/>
                </a:solidFill>
                <a:latin typeface="Comic Sans MS" panose="030F0702030302020204" pitchFamily="66" charset="0"/>
              </a:rPr>
              <a:t>SIZES:</a:t>
            </a:r>
          </a:p>
          <a:p>
            <a:pPr marL="45720" indent="0">
              <a:lnSpc>
                <a:spcPct val="80000"/>
              </a:lnSpc>
              <a:buNone/>
            </a:pPr>
            <a:r>
              <a:rPr lang="en-US" sz="1400" b="1" dirty="0" smtClean="0">
                <a:solidFill>
                  <a:srgbClr val="0033CC"/>
                </a:solidFill>
                <a:latin typeface="Comic Sans MS" panose="030F0702030302020204" pitchFamily="66" charset="0"/>
              </a:rPr>
              <a:t>ROLL DIA - 500 mm to 1800 mm </a:t>
            </a:r>
          </a:p>
          <a:p>
            <a:pPr marL="45720" indent="0">
              <a:lnSpc>
                <a:spcPct val="80000"/>
              </a:lnSpc>
              <a:buNone/>
            </a:pPr>
            <a:r>
              <a:rPr lang="en-US" sz="1400" b="1" dirty="0" smtClean="0">
                <a:solidFill>
                  <a:srgbClr val="0033CC"/>
                </a:solidFill>
                <a:latin typeface="Comic Sans MS" panose="030F0702030302020204" pitchFamily="66" charset="0"/>
              </a:rPr>
              <a:t>ROLL WIDTH -450 mm to 2800 mm</a:t>
            </a:r>
          </a:p>
          <a:p>
            <a:pPr marL="45720" indent="0">
              <a:lnSpc>
                <a:spcPct val="80000"/>
              </a:lnSpc>
              <a:buNone/>
            </a:pPr>
            <a:endParaRPr lang="en-US" sz="1400" dirty="0" smtClean="0">
              <a:solidFill>
                <a:srgbClr val="0033CC"/>
              </a:solidFill>
              <a:latin typeface="Comic Sans MS" panose="030F0702030302020204" pitchFamily="66" charset="0"/>
            </a:endParaRPr>
          </a:p>
        </p:txBody>
      </p:sp>
      <p:sp>
        <p:nvSpPr>
          <p:cNvPr id="3" name="Rectangle 2"/>
          <p:cNvSpPr/>
          <p:nvPr/>
        </p:nvSpPr>
        <p:spPr>
          <a:xfrm>
            <a:off x="3048000" y="573732"/>
            <a:ext cx="2058577"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ROLL CRUSHER </a:t>
            </a:r>
            <a:endPar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33800"/>
            <a:ext cx="4316541" cy="2892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G:\MSEL EQUIPMENT PIX\better pic\1.SINGLE ROLL CRUSHER -PI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9" y="1600201"/>
            <a:ext cx="4491661" cy="324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09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800600" y="5791200"/>
            <a:ext cx="4034902" cy="571500"/>
          </a:xfrm>
          <a:prstGeom prst="rect">
            <a:avLst/>
          </a:prstGeom>
        </p:spPr>
        <p:txBody>
          <a:bodyPr/>
          <a:lstStyle/>
          <a:p>
            <a:pPr marL="228600" marR="0" lvl="0" indent="-182880" algn="ctr"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sz="1200" b="1" i="0" u="none" strike="noStrike" kern="1200" cap="none" spc="0" normalizeH="0" baseline="0" noProof="0" dirty="0" smtClean="0">
                <a:ln>
                  <a:noFill/>
                </a:ln>
                <a:solidFill>
                  <a:srgbClr val="0033CC"/>
                </a:solidFill>
                <a:effectLst/>
                <a:uLnTx/>
                <a:uFillTx/>
                <a:latin typeface="Comic Sans MS" pitchFamily="66" charset="0"/>
              </a:rPr>
              <a:t>FOR TWO STAGE REDUCTION IN A SINGLE UNIT. USED FOR COAL, LIME STONES, FERTILIZERS AND CHEMICALS</a:t>
            </a:r>
            <a:endParaRPr kumimoji="0" lang="en-US" sz="1400" b="1" i="0" u="none" strike="noStrike" kern="1200" cap="none" spc="0" normalizeH="0" baseline="0" noProof="0" dirty="0" smtClean="0">
              <a:ln>
                <a:noFill/>
              </a:ln>
              <a:solidFill>
                <a:srgbClr val="0033CC"/>
              </a:solidFill>
              <a:effectLst/>
              <a:uLnTx/>
              <a:uFillTx/>
              <a:latin typeface="Comic Sans MS" pitchFamily="66" charset="0"/>
            </a:endParaRPr>
          </a:p>
        </p:txBody>
      </p:sp>
      <p:pic>
        <p:nvPicPr>
          <p:cNvPr id="7" name="Picture 9" descr="ph32"/>
          <p:cNvPicPr>
            <a:picLocks noGrp="1" noChangeAspect="1" noChangeArrowheads="1"/>
          </p:cNvPicPr>
          <p:nvPr>
            <p:ph sz="half" idx="4294967295"/>
          </p:nvPr>
        </p:nvPicPr>
        <p:blipFill>
          <a:blip r:embed="rId2">
            <a:extLst>
              <a:ext uri="{BEBA8EAE-BF5A-486C-A8C5-ECC9F3942E4B}">
                <a14:imgProps xmlns:a14="http://schemas.microsoft.com/office/drawing/2010/main">
                  <a14:imgLayer r:embed="rId3">
                    <a14:imgEffect>
                      <a14:sharpenSoften amount="37000"/>
                    </a14:imgEffect>
                    <a14:imgEffect>
                      <a14:brightnessContrast bright="-3000"/>
                    </a14:imgEffect>
                  </a14:imgLayer>
                </a14:imgProps>
              </a:ext>
            </a:extLst>
          </a:blip>
          <a:srcRect/>
          <a:stretch>
            <a:fillRect/>
          </a:stretch>
        </p:blipFill>
        <p:spPr>
          <a:xfrm>
            <a:off x="4646351" y="1981200"/>
            <a:ext cx="4343400" cy="365760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4"/>
          <a:stretch>
            <a:fillRect/>
          </a:stretch>
        </p:blipFill>
        <p:spPr>
          <a:xfrm>
            <a:off x="0" y="0"/>
            <a:ext cx="914400" cy="685800"/>
          </a:xfrm>
          <a:prstGeom prst="rect">
            <a:avLst/>
          </a:prstGeom>
        </p:spPr>
      </p:pic>
      <p:pic>
        <p:nvPicPr>
          <p:cNvPr id="10" name="Picture 9"/>
          <p:cNvPicPr/>
          <p:nvPr/>
        </p:nvPicPr>
        <p:blipFill>
          <a:blip r:embed="rId5"/>
          <a:stretch>
            <a:fillRect/>
          </a:stretch>
        </p:blipFill>
        <p:spPr>
          <a:xfrm>
            <a:off x="7956551" y="0"/>
            <a:ext cx="1187450" cy="533400"/>
          </a:xfrm>
          <a:prstGeom prst="rect">
            <a:avLst/>
          </a:prstGeom>
        </p:spPr>
      </p:pic>
      <p:sp>
        <p:nvSpPr>
          <p:cNvPr id="11" name="TextBox 10"/>
          <p:cNvSpPr txBox="1"/>
          <p:nvPr/>
        </p:nvSpPr>
        <p:spPr>
          <a:xfrm>
            <a:off x="2438399" y="342900"/>
            <a:ext cx="4038601"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pic>
        <p:nvPicPr>
          <p:cNvPr id="13" name="Picture 8"/>
          <p:cNvPicPr>
            <a:picLocks noChangeAspect="1" noChangeArrowheads="1"/>
          </p:cNvPicPr>
          <p:nvPr/>
        </p:nvPicPr>
        <p:blipFill>
          <a:blip r:embed="rId6"/>
          <a:srcRect/>
          <a:stretch>
            <a:fillRect/>
          </a:stretch>
        </p:blipFill>
        <p:spPr bwMode="auto">
          <a:xfrm>
            <a:off x="25021" y="1981200"/>
            <a:ext cx="4469356" cy="3657600"/>
          </a:xfrm>
          <a:prstGeom prst="rect">
            <a:avLst/>
          </a:prstGeom>
          <a:ln>
            <a:noFill/>
          </a:ln>
          <a:effectLst>
            <a:outerShdw blurRad="292100" dist="139700" dir="2700000" algn="tl" rotWithShape="0">
              <a:srgbClr val="333333">
                <a:alpha val="65000"/>
              </a:srgbClr>
            </a:outerShdw>
          </a:effectLst>
        </p:spPr>
      </p:pic>
      <p:sp>
        <p:nvSpPr>
          <p:cNvPr id="14" name="Rectangle 12"/>
          <p:cNvSpPr txBox="1">
            <a:spLocks noChangeArrowheads="1"/>
          </p:cNvSpPr>
          <p:nvPr/>
        </p:nvSpPr>
        <p:spPr>
          <a:xfrm>
            <a:off x="48904" y="1359091"/>
            <a:ext cx="4294495" cy="381000"/>
          </a:xfrm>
          <a:prstGeom prst="rect">
            <a:avLst/>
          </a:prstGeom>
        </p:spPr>
        <p:txBody>
          <a:bodyPr/>
          <a:lstStyle/>
          <a:p>
            <a:pPr marL="228600" marR="0" lvl="0" indent="-182880" algn="ctr"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Comic Sans MS" pitchFamily="66" charset="0"/>
              </a:rPr>
              <a:t>ROTORS OF TOOTHED DOUBLE ROLL CRUSHER </a:t>
            </a:r>
          </a:p>
        </p:txBody>
      </p:sp>
      <p:sp>
        <p:nvSpPr>
          <p:cNvPr id="2" name="Rectangle 1"/>
          <p:cNvSpPr/>
          <p:nvPr/>
        </p:nvSpPr>
        <p:spPr>
          <a:xfrm>
            <a:off x="5257800" y="1405449"/>
            <a:ext cx="2887329"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TRIPLE ROLL CRUSHER</a:t>
            </a:r>
            <a:endParaRPr lang="en-US" dirty="0"/>
          </a:p>
        </p:txBody>
      </p:sp>
    </p:spTree>
    <p:extLst>
      <p:ext uri="{BB962C8B-B14F-4D97-AF65-F5344CB8AC3E}">
        <p14:creationId xmlns:p14="http://schemas.microsoft.com/office/powerpoint/2010/main" val="262250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72815" y="730116"/>
            <a:ext cx="4166525"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SMOOTH DOUBLE </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ROLL CRUSHER</a:t>
            </a:r>
          </a:p>
        </p:txBody>
      </p:sp>
      <p:sp>
        <p:nvSpPr>
          <p:cNvPr id="9" name="Rectangle 8"/>
          <p:cNvSpPr/>
          <p:nvPr/>
        </p:nvSpPr>
        <p:spPr>
          <a:xfrm>
            <a:off x="2510486" y="103927"/>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2"/>
          <a:stretch>
            <a:fillRect/>
          </a:stretch>
        </p:blipFill>
        <p:spPr>
          <a:xfrm>
            <a:off x="0" y="0"/>
            <a:ext cx="914400" cy="685800"/>
          </a:xfrm>
          <a:prstGeom prst="rect">
            <a:avLst/>
          </a:prstGeom>
        </p:spPr>
      </p:pic>
      <p:pic>
        <p:nvPicPr>
          <p:cNvPr id="12" name="Picture 11"/>
          <p:cNvPicPr/>
          <p:nvPr/>
        </p:nvPicPr>
        <p:blipFill>
          <a:blip r:embed="rId3"/>
          <a:stretch>
            <a:fillRect/>
          </a:stretch>
        </p:blipFill>
        <p:spPr>
          <a:xfrm>
            <a:off x="7956551" y="0"/>
            <a:ext cx="1187450" cy="533400"/>
          </a:xfrm>
          <a:prstGeom prst="rect">
            <a:avLst/>
          </a:prstGeom>
        </p:spPr>
      </p:pic>
      <p:sp>
        <p:nvSpPr>
          <p:cNvPr id="13" name="Rectangle 3"/>
          <p:cNvSpPr txBox="1">
            <a:spLocks noChangeArrowheads="1"/>
          </p:cNvSpPr>
          <p:nvPr/>
        </p:nvSpPr>
        <p:spPr bwMode="auto">
          <a:xfrm>
            <a:off x="2708227" y="5791200"/>
            <a:ext cx="3695700" cy="9252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lnSpc>
                <a:spcPct val="80000"/>
              </a:lnSpc>
              <a:buFont typeface="Wingdings" pitchFamily="2" charset="2"/>
              <a:buChar char="§"/>
            </a:pPr>
            <a:r>
              <a:rPr lang="en-US" sz="1400" b="1" dirty="0" smtClean="0">
                <a:solidFill>
                  <a:srgbClr val="0033CC"/>
                </a:solidFill>
                <a:latin typeface="Comic Sans MS" panose="030F0702030302020204" pitchFamily="66" charset="0"/>
              </a:rPr>
              <a:t>SIZES:</a:t>
            </a:r>
          </a:p>
          <a:p>
            <a:pPr marL="45720" indent="0">
              <a:lnSpc>
                <a:spcPct val="80000"/>
              </a:lnSpc>
              <a:buNone/>
            </a:pPr>
            <a:r>
              <a:rPr lang="en-US" sz="1400" b="1" dirty="0" smtClean="0">
                <a:solidFill>
                  <a:srgbClr val="0033CC"/>
                </a:solidFill>
                <a:latin typeface="Comic Sans MS" panose="030F0702030302020204" pitchFamily="66" charset="0"/>
              </a:rPr>
              <a:t>FROM 400 mm DIA X 250 mm LONG</a:t>
            </a:r>
          </a:p>
          <a:p>
            <a:pPr marL="45720" indent="0">
              <a:lnSpc>
                <a:spcPct val="80000"/>
              </a:lnSpc>
              <a:buNone/>
            </a:pPr>
            <a:r>
              <a:rPr lang="en-US" sz="1400" b="1" dirty="0" smtClean="0">
                <a:solidFill>
                  <a:srgbClr val="0033CC"/>
                </a:solidFill>
                <a:latin typeface="Comic Sans MS" panose="030F0702030302020204" pitchFamily="66" charset="0"/>
              </a:rPr>
              <a:t>TO 1200 mm DIA X 1200 mm LONG</a:t>
            </a:r>
          </a:p>
          <a:p>
            <a:pPr>
              <a:lnSpc>
                <a:spcPct val="80000"/>
              </a:lnSpc>
            </a:pPr>
            <a:endParaRPr lang="en-US" sz="1400" dirty="0" smtClean="0">
              <a:solidFill>
                <a:srgbClr val="0033CC"/>
              </a:solidFill>
              <a:latin typeface="Comic Sans MS" panose="030F0702030302020204" pitchFamily="66" charset="0"/>
            </a:endParaRPr>
          </a:p>
        </p:txBody>
      </p:sp>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457324"/>
            <a:ext cx="705802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7493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Raju.patel\My Documents\My Pictures\Picture 441.jpg"/>
          <p:cNvPicPr>
            <a:picLocks noChangeAspect="1" noChangeArrowheads="1"/>
          </p:cNvPicPr>
          <p:nvPr/>
        </p:nvPicPr>
        <p:blipFill>
          <a:blip r:embed="rId2" cstate="print">
            <a:lum contrast="46000"/>
          </a:blip>
          <a:srcRect/>
          <a:stretch>
            <a:fillRect/>
          </a:stretch>
        </p:blipFill>
        <p:spPr bwMode="auto">
          <a:xfrm>
            <a:off x="-9099" y="1676400"/>
            <a:ext cx="4449642" cy="3478083"/>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a:stretch>
            <a:fillRect/>
          </a:stretch>
        </p:blipFill>
        <p:spPr>
          <a:xfrm>
            <a:off x="0" y="0"/>
            <a:ext cx="914400" cy="685800"/>
          </a:xfrm>
          <a:prstGeom prst="rect">
            <a:avLst/>
          </a:prstGeom>
        </p:spPr>
      </p:pic>
      <p:pic>
        <p:nvPicPr>
          <p:cNvPr id="8" name="Picture 7"/>
          <p:cNvPicPr/>
          <p:nvPr/>
        </p:nvPicPr>
        <p:blipFill>
          <a:blip r:embed="rId4"/>
          <a:stretch>
            <a:fillRect/>
          </a:stretch>
        </p:blipFill>
        <p:spPr>
          <a:xfrm>
            <a:off x="7956551" y="0"/>
            <a:ext cx="1187450" cy="533400"/>
          </a:xfrm>
          <a:prstGeom prst="rect">
            <a:avLst/>
          </a:prstGeom>
        </p:spPr>
      </p:pic>
      <p:sp>
        <p:nvSpPr>
          <p:cNvPr id="9" name="TextBox 8"/>
          <p:cNvSpPr txBox="1"/>
          <p:nvPr/>
        </p:nvSpPr>
        <p:spPr>
          <a:xfrm>
            <a:off x="2743200" y="224135"/>
            <a:ext cx="3926925"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10" name="Rectangle 9"/>
          <p:cNvSpPr/>
          <p:nvPr/>
        </p:nvSpPr>
        <p:spPr>
          <a:xfrm>
            <a:off x="2911919" y="1077513"/>
            <a:ext cx="3057247" cy="369332"/>
          </a:xfrm>
          <a:prstGeom prst="rect">
            <a:avLst/>
          </a:prstGeom>
        </p:spPr>
        <p:txBody>
          <a:bodyPr wrap="none">
            <a:spAutoFit/>
          </a:bodyPr>
          <a:lstStyle/>
          <a:p>
            <a:pPr>
              <a:defRPr/>
            </a:pPr>
            <a:r>
              <a:rPr lang="en-US" sz="1600" kern="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r>
              <a:rPr lang="en-US" b="1" kern="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DOUBLE ROLL CRUSHER</a:t>
            </a:r>
            <a:endParaRPr lang="en-US"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1" name="Rectangle 10"/>
          <p:cNvSpPr>
            <a:spLocks noChangeArrowheads="1"/>
          </p:cNvSpPr>
          <p:nvPr/>
        </p:nvSpPr>
        <p:spPr bwMode="auto">
          <a:xfrm>
            <a:off x="2743200" y="5562601"/>
            <a:ext cx="360226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33CC"/>
                </a:solidFill>
                <a:effectLst/>
                <a:latin typeface="Comic Sans MS" pitchFamily="66" charset="0"/>
                <a:ea typeface="Calibri" pitchFamily="34" charset="0"/>
              </a:rPr>
              <a:t>DIAMETER 500 mm TO 1600 mm,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33CC"/>
                </a:solidFill>
                <a:effectLst/>
                <a:latin typeface="Comic Sans MS" pitchFamily="66" charset="0"/>
                <a:ea typeface="Calibri" pitchFamily="34" charset="0"/>
              </a:rPr>
              <a:t>WIDTH 500 mm TO 3800 mm,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33CC"/>
                </a:solidFill>
                <a:effectLst/>
                <a:latin typeface="Comic Sans MS" pitchFamily="66" charset="0"/>
                <a:ea typeface="Calibri" pitchFamily="34" charset="0"/>
              </a:rPr>
              <a:t>CAPACITY RANGE 10 </a:t>
            </a:r>
            <a:r>
              <a:rPr kumimoji="0" lang="en-US" sz="1400" b="1" i="0" u="none" strike="noStrike" cap="none" normalizeH="0" baseline="0" dirty="0" err="1" smtClean="0">
                <a:ln>
                  <a:noFill/>
                </a:ln>
                <a:solidFill>
                  <a:srgbClr val="0033CC"/>
                </a:solidFill>
                <a:effectLst/>
                <a:latin typeface="Comic Sans MS" pitchFamily="66" charset="0"/>
                <a:ea typeface="Calibri" pitchFamily="34" charset="0"/>
              </a:rPr>
              <a:t>tph</a:t>
            </a:r>
            <a:r>
              <a:rPr kumimoji="0" lang="en-US" sz="1400" b="1" i="0" u="none" strike="noStrike" cap="none" normalizeH="0" baseline="0" dirty="0" smtClean="0">
                <a:ln>
                  <a:noFill/>
                </a:ln>
                <a:solidFill>
                  <a:srgbClr val="0033CC"/>
                </a:solidFill>
                <a:effectLst/>
                <a:latin typeface="Comic Sans MS" pitchFamily="66" charset="0"/>
                <a:ea typeface="Calibri" pitchFamily="34" charset="0"/>
              </a:rPr>
              <a:t> to 800 </a:t>
            </a:r>
            <a:r>
              <a:rPr kumimoji="0" lang="en-US" sz="1400" b="1" i="0" u="none" strike="noStrike" cap="none" normalizeH="0" baseline="0" dirty="0" err="1" smtClean="0">
                <a:ln>
                  <a:noFill/>
                </a:ln>
                <a:solidFill>
                  <a:srgbClr val="0033CC"/>
                </a:solidFill>
                <a:effectLst/>
                <a:latin typeface="Comic Sans MS" pitchFamily="66" charset="0"/>
                <a:ea typeface="Calibri" pitchFamily="34" charset="0"/>
              </a:rPr>
              <a:t>tph</a:t>
            </a:r>
            <a:r>
              <a:rPr kumimoji="0" lang="en-US" sz="1400" b="1" i="0" u="none" strike="noStrike" cap="none" normalizeH="0" baseline="0" dirty="0" smtClean="0">
                <a:ln>
                  <a:noFill/>
                </a:ln>
                <a:solidFill>
                  <a:srgbClr val="0033CC"/>
                </a:solidFill>
                <a:effectLst/>
                <a:latin typeface="Comic Sans MS" pitchFamily="66" charset="0"/>
                <a:ea typeface="Calibri" pitchFamily="34" charset="0"/>
              </a:rPr>
              <a:t> </a:t>
            </a:r>
            <a:r>
              <a:rPr kumimoji="0" lang="en-US" sz="800" b="0" i="0" u="none" strike="noStrike" cap="none" normalizeH="0" baseline="0" dirty="0" smtClean="0">
                <a:ln>
                  <a:noFill/>
                </a:ln>
                <a:solidFill>
                  <a:schemeClr val="tx1"/>
                </a:solidFill>
                <a:effectLst/>
                <a:latin typeface="Arial" pitchFamily="34" charset="0"/>
              </a:rPr>
              <a:t> </a:t>
            </a:r>
            <a:endParaRPr kumimoji="0" lang="en-US" sz="1800" b="0" i="0" u="none" strike="noStrike" cap="none" normalizeH="0" baseline="0" dirty="0" smtClean="0">
              <a:ln>
                <a:noFill/>
              </a:ln>
              <a:solidFill>
                <a:schemeClr val="tx1"/>
              </a:solidFill>
              <a:effectLst/>
              <a:latin typeface="Arial" pitchFamily="34" charset="0"/>
            </a:endParaRPr>
          </a:p>
        </p:txBody>
      </p:sp>
      <p:pic>
        <p:nvPicPr>
          <p:cNvPr id="12" name="Picture 2" descr="G:\MSEL BARODA EQUIPMENT PHOTOS\EPIL PHOTO SDRC -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676399"/>
            <a:ext cx="4476562" cy="349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2910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8" y="3386349"/>
            <a:ext cx="3956197" cy="3231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5600" y="152842"/>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8" name="Rectangle 7"/>
          <p:cNvSpPr/>
          <p:nvPr/>
        </p:nvSpPr>
        <p:spPr>
          <a:xfrm>
            <a:off x="3124195" y="633410"/>
            <a:ext cx="3074881" cy="369332"/>
          </a:xfrm>
          <a:prstGeom prst="rect">
            <a:avLst/>
          </a:prstGeom>
        </p:spPr>
        <p:txBody>
          <a:bodyPr wrap="none">
            <a:spAutoFit/>
          </a:bodyPr>
          <a:lstStyle/>
          <a:p>
            <a:pPr>
              <a:defRPr/>
            </a:pPr>
            <a:r>
              <a:rPr lang="en-US" b="1" kern="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HEAVY DUTY IMPACTOR</a:t>
            </a:r>
            <a:endParaRPr lang="en-US"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Rectangle 9"/>
          <p:cNvSpPr/>
          <p:nvPr/>
        </p:nvSpPr>
        <p:spPr>
          <a:xfrm>
            <a:off x="4343400" y="4774409"/>
            <a:ext cx="4212538" cy="523220"/>
          </a:xfrm>
          <a:prstGeom prst="rect">
            <a:avLst/>
          </a:prstGeom>
        </p:spPr>
        <p:txBody>
          <a:bodyPr wrap="square">
            <a:spAutoFit/>
          </a:bodyPr>
          <a:lstStyle/>
          <a:p>
            <a:pPr lvl="0" algn="ctr" fontAlgn="base">
              <a:spcBef>
                <a:spcPct val="0"/>
              </a:spcBef>
              <a:spcAft>
                <a:spcPct val="0"/>
              </a:spcAft>
            </a:pPr>
            <a:r>
              <a:rPr lang="en-US" sz="1400" b="1" dirty="0">
                <a:solidFill>
                  <a:srgbClr val="0033CC"/>
                </a:solidFill>
                <a:latin typeface="Comic Sans MS" pitchFamily="66" charset="0"/>
                <a:ea typeface="Calibri" pitchFamily="34" charset="0"/>
              </a:rPr>
              <a:t>DIAMETER </a:t>
            </a:r>
            <a:r>
              <a:rPr lang="en-US" sz="1400" b="1" dirty="0" smtClean="0">
                <a:solidFill>
                  <a:srgbClr val="0033CC"/>
                </a:solidFill>
                <a:latin typeface="Comic Sans MS" pitchFamily="66" charset="0"/>
                <a:ea typeface="Calibri" pitchFamily="34" charset="0"/>
              </a:rPr>
              <a:t>600 mm TO 1600 mm, </a:t>
            </a:r>
            <a:r>
              <a:rPr lang="en-US" sz="1400" b="1" dirty="0">
                <a:solidFill>
                  <a:srgbClr val="0033CC"/>
                </a:solidFill>
                <a:latin typeface="Comic Sans MS" pitchFamily="66" charset="0"/>
                <a:ea typeface="Calibri" pitchFamily="34" charset="0"/>
              </a:rPr>
              <a:t> </a:t>
            </a:r>
          </a:p>
          <a:p>
            <a:pPr lvl="0" algn="ctr" fontAlgn="base">
              <a:spcBef>
                <a:spcPct val="0"/>
              </a:spcBef>
              <a:spcAft>
                <a:spcPct val="0"/>
              </a:spcAft>
            </a:pPr>
            <a:r>
              <a:rPr lang="en-US" sz="1400" b="1" dirty="0">
                <a:solidFill>
                  <a:srgbClr val="0033CC"/>
                </a:solidFill>
                <a:latin typeface="Comic Sans MS" pitchFamily="66" charset="0"/>
                <a:ea typeface="Calibri" pitchFamily="34" charset="0"/>
              </a:rPr>
              <a:t>WIDTH </a:t>
            </a:r>
            <a:r>
              <a:rPr lang="en-US" sz="1400" b="1" dirty="0" smtClean="0">
                <a:solidFill>
                  <a:srgbClr val="0033CC"/>
                </a:solidFill>
                <a:latin typeface="Comic Sans MS" pitchFamily="66" charset="0"/>
                <a:ea typeface="Calibri" pitchFamily="34" charset="0"/>
              </a:rPr>
              <a:t>600 mm TO 1600 mm, </a:t>
            </a:r>
            <a:endParaRPr lang="en-US" sz="1400" b="1" dirty="0">
              <a:solidFill>
                <a:srgbClr val="0033CC"/>
              </a:solidFill>
              <a:latin typeface="Comic Sans MS" pitchFamily="66" charset="0"/>
              <a:ea typeface="Calibri" pitchFamily="34" charset="0"/>
            </a:endParaRPr>
          </a:p>
        </p:txBody>
      </p:sp>
      <p:pic>
        <p:nvPicPr>
          <p:cNvPr id="1136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001605"/>
            <a:ext cx="5657850" cy="34175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13849505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F429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48000"/>
                    </a14:imgEffect>
                  </a14:imgLayer>
                </a14:imgProps>
              </a:ext>
            </a:extLst>
          </a:blip>
          <a:srcRect/>
          <a:stretch>
            <a:fillRect/>
          </a:stretch>
        </p:blipFill>
        <p:spPr bwMode="auto">
          <a:xfrm>
            <a:off x="1535999" y="1143000"/>
            <a:ext cx="5398202" cy="38862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14400" y="5251071"/>
            <a:ext cx="3581400" cy="1015663"/>
          </a:xfrm>
          <a:prstGeom prst="rect">
            <a:avLst/>
          </a:prstGeom>
        </p:spPr>
        <p:txBody>
          <a:bodyPr wrap="square">
            <a:spAutoFit/>
          </a:bodyPr>
          <a:lstStyle/>
          <a:p>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SINGLE ROTOR SIZES </a:t>
            </a:r>
            <a:r>
              <a:rPr lang="en-US" sz="1400" b="1" dirty="0" smtClean="0">
                <a:solidFill>
                  <a:srgbClr val="0033CC"/>
                </a:solidFill>
                <a:latin typeface="Comic Sans MS" panose="030F0702030302020204" pitchFamily="66" charset="0"/>
              </a:rPr>
              <a:t>: </a:t>
            </a:r>
          </a:p>
          <a:p>
            <a:r>
              <a:rPr lang="en-US" sz="1400" b="1" dirty="0" smtClean="0">
                <a:solidFill>
                  <a:srgbClr val="0033CC"/>
                </a:solidFill>
                <a:latin typeface="Comic Sans MS" panose="030F0702030302020204" pitchFamily="66" charset="0"/>
              </a:rPr>
              <a:t>FROM 900mm DIA X 1100 mm LONG </a:t>
            </a:r>
          </a:p>
          <a:p>
            <a:r>
              <a:rPr lang="en-US" sz="1400" b="1" dirty="0" smtClean="0">
                <a:solidFill>
                  <a:srgbClr val="0033CC"/>
                </a:solidFill>
                <a:latin typeface="Comic Sans MS" panose="030F0702030302020204" pitchFamily="66" charset="0"/>
              </a:rPr>
              <a:t>TO  1500 mm x 1800 mm</a:t>
            </a:r>
          </a:p>
          <a:p>
            <a:endParaRPr lang="en-US" dirty="0">
              <a:solidFill>
                <a:srgbClr val="0033CC"/>
              </a:solidFill>
            </a:endParaRPr>
          </a:p>
        </p:txBody>
      </p:sp>
      <p:sp>
        <p:nvSpPr>
          <p:cNvPr id="6" name="Rectangle 5"/>
          <p:cNvSpPr/>
          <p:nvPr/>
        </p:nvSpPr>
        <p:spPr>
          <a:xfrm>
            <a:off x="4583942" y="5251071"/>
            <a:ext cx="3276600" cy="738664"/>
          </a:xfrm>
          <a:prstGeom prst="rect">
            <a:avLst/>
          </a:prstGeom>
        </p:spPr>
        <p:txBody>
          <a:bodyPr wrap="square">
            <a:spAutoFit/>
          </a:bodyPr>
          <a:lstStyle/>
          <a:p>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DOUBLE ROTOR SIZES </a:t>
            </a:r>
            <a:r>
              <a:rPr lang="en-US" sz="1400" b="1" dirty="0" smtClean="0">
                <a:solidFill>
                  <a:srgbClr val="0033CC"/>
                </a:solidFill>
                <a:latin typeface="Comic Sans MS" panose="030F0702030302020204" pitchFamily="66" charset="0"/>
              </a:rPr>
              <a:t>: </a:t>
            </a:r>
          </a:p>
          <a:p>
            <a:r>
              <a:rPr lang="en-US" sz="1400" b="1" dirty="0" smtClean="0">
                <a:solidFill>
                  <a:srgbClr val="0033CC"/>
                </a:solidFill>
                <a:latin typeface="Comic Sans MS" panose="030F0702030302020204" pitchFamily="66" charset="0"/>
              </a:rPr>
              <a:t>FROM  48” DIA X 50” LONG </a:t>
            </a:r>
          </a:p>
          <a:p>
            <a:r>
              <a:rPr lang="en-US" sz="1400" b="1" dirty="0" smtClean="0">
                <a:solidFill>
                  <a:srgbClr val="0033CC"/>
                </a:solidFill>
                <a:latin typeface="Comic Sans MS" panose="030F0702030302020204" pitchFamily="66" charset="0"/>
              </a:rPr>
              <a:t>TO 54” DIA X 62” LONG</a:t>
            </a:r>
            <a:endParaRPr lang="en-US" dirty="0">
              <a:solidFill>
                <a:srgbClr val="0033CC"/>
              </a:solidFill>
            </a:endParaRPr>
          </a:p>
        </p:txBody>
      </p:sp>
      <p:sp>
        <p:nvSpPr>
          <p:cNvPr id="8" name="Rectangle 7"/>
          <p:cNvSpPr/>
          <p:nvPr/>
        </p:nvSpPr>
        <p:spPr>
          <a:xfrm>
            <a:off x="2545000" y="151172"/>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Rectangle 9"/>
          <p:cNvSpPr/>
          <p:nvPr/>
        </p:nvSpPr>
        <p:spPr>
          <a:xfrm>
            <a:off x="2710787" y="639023"/>
            <a:ext cx="3074881" cy="369332"/>
          </a:xfrm>
          <a:prstGeom prst="rect">
            <a:avLst/>
          </a:prstGeom>
        </p:spPr>
        <p:txBody>
          <a:bodyPr wrap="none">
            <a:spAutoFit/>
          </a:bodyPr>
          <a:lstStyle/>
          <a:p>
            <a:pPr>
              <a:defRPr/>
            </a:pPr>
            <a:r>
              <a:rPr lang="en-US" b="1" kern="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HEAVY DUTY IMPACTOR</a:t>
            </a:r>
            <a:endParaRPr lang="en-US"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4"/>
          <a:stretch>
            <a:fillRect/>
          </a:stretch>
        </p:blipFill>
        <p:spPr>
          <a:xfrm>
            <a:off x="0" y="0"/>
            <a:ext cx="914400" cy="685800"/>
          </a:xfrm>
          <a:prstGeom prst="rect">
            <a:avLst/>
          </a:prstGeom>
        </p:spPr>
      </p:pic>
      <p:pic>
        <p:nvPicPr>
          <p:cNvPr id="12" name="Picture 11"/>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30343992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https://encrypted-tbn0.gstatic.com/images?q=tbn:ANd9GcT6inHS5YUrRf1dk3Hb8oTuYXjdROGB2JeVojJMrazKaWBQyslV"/>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4000"/>
                    </a14:imgEffect>
                  </a14:imgLayer>
                </a14:imgProps>
              </a:ext>
            </a:extLst>
          </a:blip>
          <a:srcRect/>
          <a:stretch>
            <a:fillRect/>
          </a:stretch>
        </p:blipFill>
        <p:spPr bwMode="auto">
          <a:xfrm>
            <a:off x="4648200" y="3581400"/>
            <a:ext cx="4312000" cy="3053671"/>
          </a:xfrm>
          <a:prstGeom prst="rect">
            <a:avLst/>
          </a:prstGeom>
          <a:ln>
            <a:noFill/>
          </a:ln>
          <a:effectLst>
            <a:outerShdw blurRad="292100" dist="139700" dir="2700000" algn="tl" rotWithShape="0">
              <a:srgbClr val="333333">
                <a:alpha val="65000"/>
              </a:srgbClr>
            </a:outerShdw>
          </a:effectLst>
        </p:spPr>
      </p:pic>
      <p:pic>
        <p:nvPicPr>
          <p:cNvPr id="111618" name="Picture 2" descr="MBE Office  Building"/>
          <p:cNvPicPr>
            <a:picLocks noChangeAspect="1" noChangeArrowheads="1"/>
          </p:cNvPicPr>
          <p:nvPr/>
        </p:nvPicPr>
        <p:blipFill>
          <a:blip r:embed="rId4"/>
          <a:srcRect/>
          <a:stretch>
            <a:fillRect/>
          </a:stretch>
        </p:blipFill>
        <p:spPr bwMode="auto">
          <a:xfrm>
            <a:off x="152400" y="266913"/>
            <a:ext cx="5573996" cy="366813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8281" y="4343400"/>
            <a:ext cx="4343400" cy="1908215"/>
          </a:xfrm>
          <a:prstGeom prst="rect">
            <a:avLst/>
          </a:prstGeom>
        </p:spPr>
        <p:txBody>
          <a:bodyPr wrap="square">
            <a:spAutoFit/>
          </a:bodyPr>
          <a:lstStyle/>
          <a:p>
            <a:r>
              <a:rPr lang="en-US" sz="20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CORPORATE OFFICE :</a:t>
            </a:r>
          </a:p>
          <a:p>
            <a:endParaRPr lang="en-US" sz="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MCNALLY SAYAJI ENGINEERING LTD</a:t>
            </a: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ECOSPACE, CAMPUS 2B,</a:t>
            </a: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NEWTOWN</a:t>
            </a: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KOLKATA 700156</a:t>
            </a: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INDIA</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7" name="Picture 6"/>
          <p:cNvPicPr/>
          <p:nvPr/>
        </p:nvPicPr>
        <p:blipFill>
          <a:blip r:embed="rId5"/>
          <a:stretch>
            <a:fillRect/>
          </a:stretch>
        </p:blipFill>
        <p:spPr>
          <a:xfrm>
            <a:off x="0" y="0"/>
            <a:ext cx="914400" cy="685800"/>
          </a:xfrm>
          <a:prstGeom prst="rect">
            <a:avLst/>
          </a:prstGeom>
        </p:spPr>
      </p:pic>
      <p:pic>
        <p:nvPicPr>
          <p:cNvPr id="9" name="Picture 8"/>
          <p:cNvPicPr/>
          <p:nvPr/>
        </p:nvPicPr>
        <p:blipFill>
          <a:blip r:embed="rId6"/>
          <a:stretch>
            <a:fillRect/>
          </a:stretch>
        </p:blipFill>
        <p:spPr>
          <a:xfrm>
            <a:off x="7956551" y="0"/>
            <a:ext cx="1187450" cy="5334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C:\Documents and Settings\priyanka.11658\Desktop\PRESENTATION PIC\EK SERIES IMPA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3" y="1447800"/>
            <a:ext cx="4687754" cy="35437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96097" y="5260171"/>
            <a:ext cx="4591658" cy="738664"/>
          </a:xfrm>
          <a:prstGeom prst="rect">
            <a:avLst/>
          </a:prstGeom>
        </p:spPr>
        <p:txBody>
          <a:bodyPr wrap="square">
            <a:spAutoFit/>
          </a:bodyPr>
          <a:lstStyle/>
          <a:p>
            <a:pPr lvl="0" algn="ctr" fontAlgn="base">
              <a:spcBef>
                <a:spcPct val="0"/>
              </a:spcBef>
              <a:spcAft>
                <a:spcPct val="0"/>
              </a:spcAft>
            </a:pPr>
            <a:r>
              <a:rPr lang="en-US" sz="1400" b="1" dirty="0">
                <a:solidFill>
                  <a:srgbClr val="0033CC"/>
                </a:solidFill>
                <a:latin typeface="Comic Sans MS" pitchFamily="66" charset="0"/>
                <a:ea typeface="Calibri" pitchFamily="34" charset="0"/>
              </a:rPr>
              <a:t>DIAMETER </a:t>
            </a:r>
            <a:r>
              <a:rPr lang="en-US" sz="1400" b="1" dirty="0" smtClean="0">
                <a:solidFill>
                  <a:srgbClr val="0033CC"/>
                </a:solidFill>
                <a:latin typeface="Comic Sans MS" pitchFamily="66" charset="0"/>
                <a:ea typeface="Calibri" pitchFamily="34" charset="0"/>
              </a:rPr>
              <a:t>800 mm TO 1800 mm, </a:t>
            </a:r>
            <a:r>
              <a:rPr lang="en-US" sz="1400" b="1" dirty="0">
                <a:solidFill>
                  <a:srgbClr val="0033CC"/>
                </a:solidFill>
                <a:latin typeface="Comic Sans MS" pitchFamily="66" charset="0"/>
                <a:ea typeface="Calibri" pitchFamily="34" charset="0"/>
              </a:rPr>
              <a:t> </a:t>
            </a:r>
          </a:p>
          <a:p>
            <a:pPr lvl="0" algn="ctr" fontAlgn="base">
              <a:spcBef>
                <a:spcPct val="0"/>
              </a:spcBef>
              <a:spcAft>
                <a:spcPct val="0"/>
              </a:spcAft>
            </a:pPr>
            <a:r>
              <a:rPr lang="en-US" sz="1400" b="1" dirty="0">
                <a:solidFill>
                  <a:srgbClr val="0033CC"/>
                </a:solidFill>
                <a:latin typeface="Comic Sans MS" pitchFamily="66" charset="0"/>
                <a:ea typeface="Calibri" pitchFamily="34" charset="0"/>
              </a:rPr>
              <a:t>WIDTH </a:t>
            </a:r>
            <a:r>
              <a:rPr lang="en-US" sz="1400" b="1" dirty="0" smtClean="0">
                <a:solidFill>
                  <a:srgbClr val="0033CC"/>
                </a:solidFill>
                <a:latin typeface="Comic Sans MS" pitchFamily="66" charset="0"/>
                <a:ea typeface="Calibri" pitchFamily="34" charset="0"/>
              </a:rPr>
              <a:t>800 mm TO 2400 mm, </a:t>
            </a:r>
            <a:endParaRPr lang="en-US" sz="1400" b="1" dirty="0">
              <a:solidFill>
                <a:srgbClr val="0033CC"/>
              </a:solidFill>
              <a:latin typeface="Comic Sans MS" pitchFamily="66" charset="0"/>
              <a:ea typeface="Calibri" pitchFamily="34" charset="0"/>
            </a:endParaRPr>
          </a:p>
          <a:p>
            <a:pPr lvl="0" algn="ctr" fontAlgn="base">
              <a:spcBef>
                <a:spcPct val="0"/>
              </a:spcBef>
              <a:spcAft>
                <a:spcPct val="0"/>
              </a:spcAft>
            </a:pPr>
            <a:r>
              <a:rPr lang="en-US" sz="1400" b="1" dirty="0" smtClean="0">
                <a:solidFill>
                  <a:srgbClr val="0033CC"/>
                </a:solidFill>
                <a:latin typeface="Comic Sans MS" pitchFamily="66" charset="0"/>
                <a:ea typeface="Calibri" pitchFamily="34" charset="0"/>
              </a:rPr>
              <a:t>CAPACITY UPTO 600 </a:t>
            </a:r>
            <a:r>
              <a:rPr lang="en-US" sz="1400" b="1" dirty="0" err="1" smtClean="0">
                <a:solidFill>
                  <a:srgbClr val="0033CC"/>
                </a:solidFill>
                <a:latin typeface="Comic Sans MS" pitchFamily="66" charset="0"/>
                <a:ea typeface="Calibri" pitchFamily="34" charset="0"/>
              </a:rPr>
              <a:t>tph</a:t>
            </a:r>
            <a:r>
              <a:rPr lang="en-US" sz="1400" b="1" dirty="0" smtClean="0">
                <a:solidFill>
                  <a:srgbClr val="0033CC"/>
                </a:solidFill>
                <a:latin typeface="Comic Sans MS" pitchFamily="66" charset="0"/>
                <a:ea typeface="Calibri" pitchFamily="34" charset="0"/>
              </a:rPr>
              <a:t> FOR 15mm PRODUCT</a:t>
            </a:r>
            <a:endParaRPr lang="en-US" sz="1400" dirty="0">
              <a:latin typeface="Comic Sans MS" pitchFamily="66" charset="0"/>
            </a:endParaRPr>
          </a:p>
        </p:txBody>
      </p:sp>
      <p:sp>
        <p:nvSpPr>
          <p:cNvPr id="8" name="Rectangle 7"/>
          <p:cNvSpPr/>
          <p:nvPr/>
        </p:nvSpPr>
        <p:spPr>
          <a:xfrm>
            <a:off x="2510486" y="224135"/>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5" name="Rectangle 4"/>
          <p:cNvSpPr/>
          <p:nvPr/>
        </p:nvSpPr>
        <p:spPr>
          <a:xfrm>
            <a:off x="3049132" y="716929"/>
            <a:ext cx="2808782" cy="369332"/>
          </a:xfrm>
          <a:prstGeom prst="rect">
            <a:avLst/>
          </a:prstGeom>
        </p:spPr>
        <p:txBody>
          <a:bodyPr wrap="none">
            <a:spAutoFit/>
          </a:bodyPr>
          <a:lstStyle/>
          <a:p>
            <a:pPr>
              <a:defRPr/>
            </a:pPr>
            <a:r>
              <a:rPr lang="en-US" b="1" kern="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EK SERIES IMPACTOR</a:t>
            </a:r>
            <a:endParaRPr lang="en-US"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8"/>
          <p:cNvPicPr/>
          <p:nvPr/>
        </p:nvPicPr>
        <p:blipFill>
          <a:blip r:embed="rId3"/>
          <a:stretch>
            <a:fillRect/>
          </a:stretch>
        </p:blipFill>
        <p:spPr>
          <a:xfrm>
            <a:off x="0" y="0"/>
            <a:ext cx="914400" cy="685800"/>
          </a:xfrm>
          <a:prstGeom prst="rect">
            <a:avLst/>
          </a:prstGeom>
        </p:spPr>
      </p:pic>
      <p:pic>
        <p:nvPicPr>
          <p:cNvPr id="10" name="Picture 9"/>
          <p:cNvPicPr/>
          <p:nvPr/>
        </p:nvPicPr>
        <p:blipFill>
          <a:blip r:embed="rId4"/>
          <a:stretch>
            <a:fillRect/>
          </a:stretch>
        </p:blipFill>
        <p:spPr>
          <a:xfrm>
            <a:off x="7956551" y="0"/>
            <a:ext cx="1187450" cy="533400"/>
          </a:xfrm>
          <a:prstGeom prst="rect">
            <a:avLst/>
          </a:prstGeom>
        </p:spPr>
      </p:pic>
      <p:pic>
        <p:nvPicPr>
          <p:cNvPr id="11" name="Picture 9" descr="scan0002"/>
          <p:cNvPicPr>
            <a:picLocks noGrp="1" noChangeAspect="1" noChangeArrowheads="1"/>
          </p:cNvPicPr>
          <p:nvPr>
            <p:ph sz="half" idx="4294967295"/>
          </p:nvPr>
        </p:nvPicPr>
        <p:blipFill>
          <a:blip r:embed="rId5"/>
          <a:srcRect/>
          <a:stretch>
            <a:fillRect/>
          </a:stretch>
        </p:blipFill>
        <p:spPr>
          <a:xfrm>
            <a:off x="4876801" y="1432888"/>
            <a:ext cx="4247866" cy="3581400"/>
          </a:xfrm>
          <a:prstGeom prst="rect">
            <a:avLst/>
          </a:prstGeom>
          <a:ln>
            <a:noFill/>
          </a:ln>
          <a:effectLst>
            <a:outerShdw blurRad="292100" dist="139700" dir="2700000" algn="tl" rotWithShape="0">
              <a:srgbClr val="333333">
                <a:alpha val="65000"/>
              </a:srgbClr>
            </a:outerShdw>
          </a:effectLst>
        </p:spPr>
      </p:pic>
      <p:sp>
        <p:nvSpPr>
          <p:cNvPr id="12" name="Rectangle 3"/>
          <p:cNvSpPr txBox="1">
            <a:spLocks noChangeArrowheads="1"/>
          </p:cNvSpPr>
          <p:nvPr/>
        </p:nvSpPr>
        <p:spPr>
          <a:xfrm>
            <a:off x="4800599" y="5299881"/>
            <a:ext cx="4164403" cy="533400"/>
          </a:xfrm>
          <a:prstGeom prst="rect">
            <a:avLst/>
          </a:prstGeom>
        </p:spPr>
        <p:txBody>
          <a:bodyPr/>
          <a:lstStyle/>
          <a:p>
            <a:pPr marL="228600" marR="0" lvl="0" indent="-182880" algn="ctr"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sz="1400" b="1" i="0" u="none" strike="noStrike" kern="1200" cap="none" spc="0" normalizeH="0" baseline="0" noProof="0" dirty="0" smtClean="0">
                <a:ln>
                  <a:noFill/>
                </a:ln>
                <a:solidFill>
                  <a:srgbClr val="0033CC"/>
                </a:solidFill>
                <a:effectLst/>
                <a:uLnTx/>
                <a:uFillTx/>
                <a:latin typeface="Comic Sans MS" pitchFamily="66" charset="0"/>
              </a:rPr>
              <a:t>ROTOR OF 1800 mm DIA X 2400 mm WIDE 600 </a:t>
            </a:r>
            <a:r>
              <a:rPr kumimoji="0" lang="en-US" sz="1400" b="1" i="0" u="none" strike="noStrike" kern="1200" cap="none" spc="0" normalizeH="0" baseline="0" noProof="0" dirty="0" err="1" smtClean="0">
                <a:ln>
                  <a:noFill/>
                </a:ln>
                <a:solidFill>
                  <a:srgbClr val="0033CC"/>
                </a:solidFill>
                <a:effectLst/>
                <a:uLnTx/>
                <a:uFillTx/>
                <a:latin typeface="Comic Sans MS" pitchFamily="66" charset="0"/>
              </a:rPr>
              <a:t>tph</a:t>
            </a:r>
            <a:r>
              <a:rPr kumimoji="0" lang="en-US" sz="1400" b="1" i="0" u="none" strike="noStrike" kern="1200" cap="none" spc="0" normalizeH="0" baseline="0" noProof="0" dirty="0" smtClean="0">
                <a:ln>
                  <a:noFill/>
                </a:ln>
                <a:solidFill>
                  <a:srgbClr val="0033CC"/>
                </a:solidFill>
                <a:effectLst/>
                <a:uLnTx/>
                <a:uFillTx/>
                <a:latin typeface="Comic Sans MS" pitchFamily="66" charset="0"/>
              </a:rPr>
              <a:t> COAL IMPACTOR</a:t>
            </a:r>
          </a:p>
        </p:txBody>
      </p:sp>
    </p:spTree>
    <p:extLst>
      <p:ext uri="{BB962C8B-B14F-4D97-AF65-F5344CB8AC3E}">
        <p14:creationId xmlns:p14="http://schemas.microsoft.com/office/powerpoint/2010/main" val="3333525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70435" y="266700"/>
            <a:ext cx="409118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solidFill>
                  <a:srgbClr val="0033CC"/>
                </a:solidFill>
                <a:latin typeface="Comic Sans MS" pitchFamily="66" charset="0"/>
              </a:rPr>
              <a:t>CRUSHING EQUIPMENT </a:t>
            </a:r>
          </a:p>
        </p:txBody>
      </p:sp>
      <p:sp>
        <p:nvSpPr>
          <p:cNvPr id="6" name="Rectangle 2"/>
          <p:cNvSpPr>
            <a:spLocks noGrp="1" noChangeArrowheads="1"/>
          </p:cNvSpPr>
          <p:nvPr>
            <p:ph type="title"/>
          </p:nvPr>
        </p:nvSpPr>
        <p:spPr bwMode="auto">
          <a:xfrm>
            <a:off x="2171700" y="990600"/>
            <a:ext cx="38481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REVERSIBLE HAMMER MILL </a:t>
            </a:r>
          </a:p>
        </p:txBody>
      </p:sp>
      <p:sp>
        <p:nvSpPr>
          <p:cNvPr id="10" name="Rectangle 3"/>
          <p:cNvSpPr txBox="1">
            <a:spLocks noChangeArrowheads="1"/>
          </p:cNvSpPr>
          <p:nvPr/>
        </p:nvSpPr>
        <p:spPr bwMode="auto">
          <a:xfrm>
            <a:off x="2526406" y="5692251"/>
            <a:ext cx="4000041" cy="9252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lnSpc>
                <a:spcPct val="80000"/>
              </a:lnSpc>
              <a:buFont typeface="Wingdings" pitchFamily="2" charset="2"/>
              <a:buChar char="§"/>
            </a:pPr>
            <a:r>
              <a:rPr lang="en-US" sz="1400" b="1" dirty="0" smtClean="0">
                <a:solidFill>
                  <a:srgbClr val="0033CC"/>
                </a:solidFill>
                <a:latin typeface="Comic Sans MS" panose="030F0702030302020204" pitchFamily="66" charset="0"/>
              </a:rPr>
              <a:t>SIZES:</a:t>
            </a:r>
          </a:p>
          <a:p>
            <a:pPr marL="45720" indent="0">
              <a:lnSpc>
                <a:spcPct val="80000"/>
              </a:lnSpc>
              <a:buNone/>
            </a:pPr>
            <a:r>
              <a:rPr lang="en-US" sz="1400" b="1" dirty="0" smtClean="0">
                <a:solidFill>
                  <a:srgbClr val="0033CC"/>
                </a:solidFill>
                <a:latin typeface="Comic Sans MS" panose="030F0702030302020204" pitchFamily="66" charset="0"/>
              </a:rPr>
              <a:t>FROM 400 mm DIA X 400 mm LONG</a:t>
            </a:r>
          </a:p>
          <a:p>
            <a:pPr marL="45720" indent="0">
              <a:lnSpc>
                <a:spcPct val="80000"/>
              </a:lnSpc>
              <a:buNone/>
            </a:pPr>
            <a:r>
              <a:rPr lang="en-US" sz="1400" b="1" dirty="0" smtClean="0">
                <a:solidFill>
                  <a:srgbClr val="0033CC"/>
                </a:solidFill>
                <a:latin typeface="Comic Sans MS" panose="030F0702030302020204" pitchFamily="66" charset="0"/>
              </a:rPr>
              <a:t>TO 2000 mm DIA x 2200 mm LONG</a:t>
            </a:r>
          </a:p>
          <a:p>
            <a:pPr marL="45720" indent="0">
              <a:lnSpc>
                <a:spcPct val="80000"/>
              </a:lnSpc>
              <a:buNone/>
            </a:pPr>
            <a:endParaRPr lang="en-US" sz="1400" dirty="0" smtClean="0">
              <a:solidFill>
                <a:srgbClr val="0033CC"/>
              </a:solidFill>
              <a:latin typeface="Comic Sans MS" panose="030F0702030302020204" pitchFamily="66" charset="0"/>
            </a:endParaRPr>
          </a:p>
        </p:txBody>
      </p:sp>
      <p:pic>
        <p:nvPicPr>
          <p:cNvPr id="11" name="Picture 10"/>
          <p:cNvPicPr/>
          <p:nvPr/>
        </p:nvPicPr>
        <p:blipFill>
          <a:blip r:embed="rId2"/>
          <a:stretch>
            <a:fillRect/>
          </a:stretch>
        </p:blipFill>
        <p:spPr>
          <a:xfrm>
            <a:off x="0" y="0"/>
            <a:ext cx="914400" cy="685800"/>
          </a:xfrm>
          <a:prstGeom prst="rect">
            <a:avLst/>
          </a:prstGeom>
        </p:spPr>
      </p:pic>
      <p:pic>
        <p:nvPicPr>
          <p:cNvPr id="12" name="Picture 11"/>
          <p:cNvPicPr/>
          <p:nvPr/>
        </p:nvPicPr>
        <p:blipFill>
          <a:blip r:embed="rId3"/>
          <a:stretch>
            <a:fillRect/>
          </a:stretch>
        </p:blipFill>
        <p:spPr>
          <a:xfrm>
            <a:off x="7956551" y="0"/>
            <a:ext cx="1187450" cy="533400"/>
          </a:xfrm>
          <a:prstGeom prst="rect">
            <a:avLst/>
          </a:prstGeom>
        </p:spPr>
      </p:pic>
      <p:pic>
        <p:nvPicPr>
          <p:cNvPr id="1228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576" y="1533527"/>
            <a:ext cx="4599945" cy="391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2000"/>
                    </a14:imgEffect>
                  </a14:imgLayer>
                </a14:imgProps>
              </a:ext>
              <a:ext uri="{28A0092B-C50C-407E-A947-70E740481C1C}">
                <a14:useLocalDpi xmlns:a14="http://schemas.microsoft.com/office/drawing/2010/main" val="0"/>
              </a:ext>
            </a:extLst>
          </a:blip>
          <a:srcRect/>
          <a:stretch>
            <a:fillRect/>
          </a:stretch>
        </p:blipFill>
        <p:spPr bwMode="auto">
          <a:xfrm>
            <a:off x="151586" y="1533527"/>
            <a:ext cx="4158399" cy="39195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50008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bwMode="auto">
          <a:xfrm>
            <a:off x="5562600" y="5562600"/>
            <a:ext cx="3124199" cy="10667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2" anchor="t" anchorCtr="0" compatLnSpc="1"/>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lnSpc>
                <a:spcPct val="80000"/>
              </a:lnSpc>
            </a:pPr>
            <a:endParaRPr lang="en-US" sz="1100" dirty="0" smtClean="0">
              <a:solidFill>
                <a:schemeClr val="tx1"/>
              </a:solidFill>
            </a:endParaRPr>
          </a:p>
        </p:txBody>
      </p:sp>
      <p:sp>
        <p:nvSpPr>
          <p:cNvPr id="18" name="Rectangle 17"/>
          <p:cNvSpPr/>
          <p:nvPr/>
        </p:nvSpPr>
        <p:spPr>
          <a:xfrm>
            <a:off x="2374008" y="164068"/>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solidFill>
                  <a:srgbClr val="0033CC"/>
                </a:solidFill>
                <a:latin typeface="Comic Sans MS" pitchFamily="66" charset="0"/>
              </a:rPr>
              <a:t>CRUSHING </a:t>
            </a:r>
            <a:r>
              <a:rPr lang="en-US" sz="2400" b="1" dirty="0" smtClean="0">
                <a:ln w="10541" cmpd="sng">
                  <a:solidFill>
                    <a:schemeClr val="accent1">
                      <a:shade val="88000"/>
                      <a:satMod val="110000"/>
                    </a:schemeClr>
                  </a:solidFill>
                  <a:prstDash val="solid"/>
                </a:ln>
                <a:solidFill>
                  <a:srgbClr val="0033CC"/>
                </a:solidFill>
                <a:latin typeface="Comic Sans MS" pitchFamily="66" charset="0"/>
              </a:rPr>
              <a:t>EQUIPMENT </a:t>
            </a:r>
            <a:endParaRPr lang="en-US" sz="2400" b="1" dirty="0">
              <a:ln w="10541" cmpd="sng">
                <a:solidFill>
                  <a:schemeClr val="accent1">
                    <a:shade val="88000"/>
                    <a:satMod val="110000"/>
                  </a:schemeClr>
                </a:solidFill>
                <a:prstDash val="solid"/>
              </a:ln>
              <a:solidFill>
                <a:srgbClr val="0033CC"/>
              </a:solidFill>
              <a:latin typeface="Comic Sans MS" pitchFamily="66" charset="0"/>
            </a:endParaRPr>
          </a:p>
        </p:txBody>
      </p:sp>
      <p:pic>
        <p:nvPicPr>
          <p:cNvPr id="20" name="Picture 19"/>
          <p:cNvPicPr/>
          <p:nvPr/>
        </p:nvPicPr>
        <p:blipFill>
          <a:blip r:embed="rId2"/>
          <a:stretch>
            <a:fillRect/>
          </a:stretch>
        </p:blipFill>
        <p:spPr>
          <a:xfrm>
            <a:off x="0" y="0"/>
            <a:ext cx="914400" cy="685800"/>
          </a:xfrm>
          <a:prstGeom prst="rect">
            <a:avLst/>
          </a:prstGeom>
        </p:spPr>
      </p:pic>
      <p:pic>
        <p:nvPicPr>
          <p:cNvPr id="21" name="Picture 20"/>
          <p:cNvPicPr/>
          <p:nvPr/>
        </p:nvPicPr>
        <p:blipFill>
          <a:blip r:embed="rId3"/>
          <a:stretch>
            <a:fillRect/>
          </a:stretch>
        </p:blipFill>
        <p:spPr>
          <a:xfrm>
            <a:off x="7956551" y="0"/>
            <a:ext cx="1187450" cy="533400"/>
          </a:xfrm>
          <a:prstGeom prst="rect">
            <a:avLst/>
          </a:prstGeom>
        </p:spPr>
      </p:pic>
      <p:sp>
        <p:nvSpPr>
          <p:cNvPr id="23" name="Rectangle 2"/>
          <p:cNvSpPr txBox="1">
            <a:spLocks noChangeArrowheads="1"/>
          </p:cNvSpPr>
          <p:nvPr/>
        </p:nvSpPr>
        <p:spPr bwMode="auto">
          <a:xfrm>
            <a:off x="2724150" y="867851"/>
            <a:ext cx="3390900" cy="38100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US" sz="1800" dirty="0" smtClean="0">
                <a:ln w="10541" cmpd="sng">
                  <a:solidFill>
                    <a:schemeClr val="accent1">
                      <a:shade val="88000"/>
                      <a:satMod val="110000"/>
                    </a:schemeClr>
                  </a:solidFill>
                  <a:prstDash val="solid"/>
                </a:ln>
                <a:solidFill>
                  <a:srgbClr val="0033CC"/>
                </a:solidFill>
                <a:effectLst/>
                <a:latin typeface="Comic Sans MS" pitchFamily="66" charset="0"/>
              </a:rPr>
              <a:t>ONE WAY HAMMER MILL  </a:t>
            </a:r>
          </a:p>
        </p:txBody>
      </p:sp>
      <p:pic>
        <p:nvPicPr>
          <p:cNvPr id="24" name="Picture 4" descr="Impacto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4300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1333500" y="1248851"/>
            <a:ext cx="6172200" cy="45940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2404715" y="5911953"/>
            <a:ext cx="4572000" cy="738664"/>
          </a:xfrm>
          <a:prstGeom prst="rect">
            <a:avLst/>
          </a:prstGeom>
        </p:spPr>
        <p:txBody>
          <a:bodyPr>
            <a:spAutoFit/>
          </a:bodyPr>
          <a:lstStyle/>
          <a:p>
            <a:pPr marL="285750" indent="-285750">
              <a:buFont typeface="Wingdings" panose="05000000000000000000" pitchFamily="2" charset="2"/>
              <a:buChar char="§"/>
            </a:pPr>
            <a:r>
              <a:rPr lang="en-US" sz="1400" b="1" dirty="0" smtClean="0">
                <a:solidFill>
                  <a:srgbClr val="0033CC"/>
                </a:solidFill>
                <a:latin typeface="Comic Sans MS" panose="030F0702030302020204" pitchFamily="66" charset="0"/>
              </a:rPr>
              <a:t>SIZES: </a:t>
            </a:r>
          </a:p>
          <a:p>
            <a:r>
              <a:rPr lang="en-US" sz="1400" b="1" dirty="0" smtClean="0">
                <a:solidFill>
                  <a:srgbClr val="0033CC"/>
                </a:solidFill>
                <a:latin typeface="Comic Sans MS" panose="030F0702030302020204" pitchFamily="66" charset="0"/>
              </a:rPr>
              <a:t>      </a:t>
            </a:r>
            <a:r>
              <a:rPr lang="de-DE" sz="1400" b="1" dirty="0" smtClean="0">
                <a:solidFill>
                  <a:srgbClr val="0033CC"/>
                </a:solidFill>
                <a:latin typeface="Comic Sans MS" panose="030F0702030302020204" pitchFamily="66" charset="0"/>
              </a:rPr>
              <a:t>600 mm DIA. X 1000 mm LG.</a:t>
            </a:r>
          </a:p>
          <a:p>
            <a:r>
              <a:rPr lang="de-DE" sz="1400" b="1" dirty="0" smtClean="0">
                <a:solidFill>
                  <a:srgbClr val="0033CC"/>
                </a:solidFill>
                <a:latin typeface="Comic Sans MS" panose="030F0702030302020204" pitchFamily="66" charset="0"/>
              </a:rPr>
              <a:t>      950 mm DIA. X 1650 mm LG.</a:t>
            </a:r>
          </a:p>
        </p:txBody>
      </p:sp>
    </p:spTree>
    <p:extLst>
      <p:ext uri="{BB962C8B-B14F-4D97-AF65-F5344CB8AC3E}">
        <p14:creationId xmlns:p14="http://schemas.microsoft.com/office/powerpoint/2010/main" val="3410941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43200" y="113773"/>
            <a:ext cx="5060652"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8" name="Rectangle 7"/>
          <p:cNvSpPr/>
          <p:nvPr/>
        </p:nvSpPr>
        <p:spPr>
          <a:xfrm>
            <a:off x="3257683" y="687505"/>
            <a:ext cx="2619628"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RING  GRANULATOR</a:t>
            </a:r>
          </a:p>
        </p:txBody>
      </p:sp>
      <p:sp>
        <p:nvSpPr>
          <p:cNvPr id="9" name="Rectangle 8"/>
          <p:cNvSpPr/>
          <p:nvPr/>
        </p:nvSpPr>
        <p:spPr>
          <a:xfrm>
            <a:off x="3067050" y="5686217"/>
            <a:ext cx="4171950" cy="1015663"/>
          </a:xfrm>
          <a:prstGeom prst="rect">
            <a:avLst/>
          </a:prstGeom>
        </p:spPr>
        <p:txBody>
          <a:bodyPr wrap="square">
            <a:spAutoFit/>
          </a:bodyPr>
          <a:lstStyle/>
          <a:p>
            <a:r>
              <a:rPr lang="en-US" sz="1400" b="1" dirty="0" smtClean="0">
                <a:solidFill>
                  <a:srgbClr val="0033CC"/>
                </a:solidFill>
                <a:latin typeface="Comic Sans MS" panose="030F0702030302020204" pitchFamily="66" charset="0"/>
              </a:rPr>
              <a:t>SIZES : </a:t>
            </a:r>
          </a:p>
          <a:p>
            <a:r>
              <a:rPr lang="en-US" sz="1400" b="1" dirty="0" smtClean="0">
                <a:solidFill>
                  <a:srgbClr val="0033CC"/>
                </a:solidFill>
                <a:latin typeface="Comic Sans MS" panose="030F0702030302020204" pitchFamily="66" charset="0"/>
              </a:rPr>
              <a:t>FEED OPENING FROM  500 mm X 1100 mm </a:t>
            </a:r>
          </a:p>
          <a:p>
            <a:r>
              <a:rPr lang="en-US" sz="1400" b="1" dirty="0" smtClean="0">
                <a:solidFill>
                  <a:srgbClr val="0033CC"/>
                </a:solidFill>
                <a:latin typeface="Comic Sans MS" panose="030F0702030302020204" pitchFamily="66" charset="0"/>
              </a:rPr>
              <a:t>TO  1000 mm X 3300 mm</a:t>
            </a:r>
          </a:p>
          <a:p>
            <a:endParaRPr lang="en-US" dirty="0">
              <a:solidFill>
                <a:srgbClr val="0033CC"/>
              </a:solidFill>
            </a:endParaRPr>
          </a:p>
        </p:txBody>
      </p:sp>
      <p:pic>
        <p:nvPicPr>
          <p:cNvPr id="10" name="Picture 9"/>
          <p:cNvPicPr/>
          <p:nvPr/>
        </p:nvPicPr>
        <p:blipFill>
          <a:blip r:embed="rId2"/>
          <a:stretch>
            <a:fillRect/>
          </a:stretch>
        </p:blipFill>
        <p:spPr>
          <a:xfrm>
            <a:off x="-25021" y="1705"/>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pic>
        <p:nvPicPr>
          <p:cNvPr id="1239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279" y="1037503"/>
            <a:ext cx="7002084" cy="464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890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03838" y="969784"/>
            <a:ext cx="5192361" cy="304800"/>
          </a:xfrm>
          <a:prstGeom prst="rect">
            <a:avLst/>
          </a:prstGeom>
        </p:spPr>
        <p:txBody>
          <a:bodyPr/>
          <a:lstStyle/>
          <a:p>
            <a:pPr marL="228600" marR="0" lvl="0" indent="-182880" algn="l"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sz="1600"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rPr>
              <a:t>   </a:t>
            </a:r>
            <a:r>
              <a:rPr kumimoji="0" lang="en-US"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Comic Sans MS" pitchFamily="66" charset="0"/>
              </a:rPr>
              <a:t>SINGLE TOGGLE JAW CRUSHER  </a:t>
            </a:r>
            <a:endParaRPr kumimoji="0" lang="en-US" b="0" i="0" u="none" strike="noStrike" kern="1200" cap="none" spc="0" normalizeH="0" baseline="0" noProof="0" dirty="0" smtClean="0">
              <a:ln>
                <a:noFill/>
              </a:ln>
              <a:solidFill>
                <a:srgbClr val="0033CC"/>
              </a:solidFill>
              <a:effectLst/>
              <a:uLnTx/>
              <a:uFillTx/>
              <a:latin typeface="Comic Sans MS" pitchFamily="66" charset="0"/>
            </a:endParaRPr>
          </a:p>
        </p:txBody>
      </p:sp>
      <p:pic>
        <p:nvPicPr>
          <p:cNvPr id="8" name="Picture 7"/>
          <p:cNvPicPr/>
          <p:nvPr/>
        </p:nvPicPr>
        <p:blipFill>
          <a:blip r:embed="rId2"/>
          <a:stretch>
            <a:fillRect/>
          </a:stretch>
        </p:blipFill>
        <p:spPr>
          <a:xfrm>
            <a:off x="0" y="0"/>
            <a:ext cx="914400" cy="685800"/>
          </a:xfrm>
          <a:prstGeom prst="rect">
            <a:avLst/>
          </a:prstGeom>
        </p:spPr>
      </p:pic>
      <p:pic>
        <p:nvPicPr>
          <p:cNvPr id="9" name="Picture 8"/>
          <p:cNvPicPr/>
          <p:nvPr/>
        </p:nvPicPr>
        <p:blipFill>
          <a:blip r:embed="rId3"/>
          <a:stretch>
            <a:fillRect/>
          </a:stretch>
        </p:blipFill>
        <p:spPr>
          <a:xfrm>
            <a:off x="7956551" y="0"/>
            <a:ext cx="1187450" cy="533400"/>
          </a:xfrm>
          <a:prstGeom prst="rect">
            <a:avLst/>
          </a:prstGeom>
        </p:spPr>
      </p:pic>
      <p:sp>
        <p:nvSpPr>
          <p:cNvPr id="10" name="TextBox 9"/>
          <p:cNvSpPr txBox="1"/>
          <p:nvPr/>
        </p:nvSpPr>
        <p:spPr>
          <a:xfrm>
            <a:off x="2556810" y="342900"/>
            <a:ext cx="4137460"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2" name="Rectangle 1"/>
          <p:cNvSpPr/>
          <p:nvPr/>
        </p:nvSpPr>
        <p:spPr>
          <a:xfrm>
            <a:off x="2339540" y="5971447"/>
            <a:ext cx="4572000" cy="901785"/>
          </a:xfrm>
          <a:prstGeom prst="rect">
            <a:avLst/>
          </a:prstGeom>
        </p:spPr>
        <p:txBody>
          <a:bodyPr>
            <a:spAutoFit/>
          </a:bodyPr>
          <a:lstStyle/>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SIZES FROM </a:t>
            </a:r>
            <a:r>
              <a:rPr lang="en-US" sz="1400" b="1" dirty="0" smtClean="0">
                <a:solidFill>
                  <a:srgbClr val="0033CC"/>
                </a:solidFill>
                <a:latin typeface="Comic Sans MS" pitchFamily="66" charset="0"/>
              </a:rPr>
              <a:t>250 mm X 900 mm </a:t>
            </a:r>
          </a:p>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 </a:t>
            </a:r>
            <a:r>
              <a:rPr lang="en-US" sz="1400" b="1" dirty="0" smtClean="0">
                <a:solidFill>
                  <a:srgbClr val="0033CC"/>
                </a:solidFill>
                <a:latin typeface="Comic Sans MS" pitchFamily="66" charset="0"/>
              </a:rPr>
              <a:t>        TO 1050 mm </a:t>
            </a:r>
            <a:r>
              <a:rPr lang="en-US" sz="1400" b="1" dirty="0">
                <a:solidFill>
                  <a:srgbClr val="0033CC"/>
                </a:solidFill>
                <a:latin typeface="Comic Sans MS" pitchFamily="66" charset="0"/>
              </a:rPr>
              <a:t>X 1200 </a:t>
            </a:r>
            <a:r>
              <a:rPr lang="en-US" sz="1400" b="1" dirty="0" smtClean="0">
                <a:solidFill>
                  <a:srgbClr val="0033CC"/>
                </a:solidFill>
                <a:latin typeface="Comic Sans MS" pitchFamily="66" charset="0"/>
              </a:rPr>
              <a:t>mm. </a:t>
            </a:r>
            <a:endParaRPr lang="en-US" sz="1400" b="1" dirty="0">
              <a:solidFill>
                <a:srgbClr val="0033CC"/>
              </a:solidFill>
              <a:latin typeface="Comic Sans MS" pitchFamily="66" charset="0"/>
            </a:endParaRPr>
          </a:p>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   </a:t>
            </a:r>
            <a:endParaRPr lang="en-IN" sz="1400" dirty="0"/>
          </a:p>
        </p:txBody>
      </p:sp>
      <p:pic>
        <p:nvPicPr>
          <p:cNvPr id="1249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371599"/>
            <a:ext cx="6400800" cy="460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041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13" y="2078174"/>
            <a:ext cx="7271176" cy="4581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43200" y="113773"/>
            <a:ext cx="5060652"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4" name="Rectangle 3"/>
          <p:cNvSpPr/>
          <p:nvPr/>
        </p:nvSpPr>
        <p:spPr>
          <a:xfrm>
            <a:off x="2448176" y="805624"/>
            <a:ext cx="4003019"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DOUBLE TOGGLE JAW CRUSHER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7" name="Rectangle 6"/>
          <p:cNvSpPr/>
          <p:nvPr/>
        </p:nvSpPr>
        <p:spPr>
          <a:xfrm>
            <a:off x="503370" y="1371600"/>
            <a:ext cx="4572000" cy="901785"/>
          </a:xfrm>
          <a:prstGeom prst="rect">
            <a:avLst/>
          </a:prstGeom>
        </p:spPr>
        <p:txBody>
          <a:bodyPr>
            <a:spAutoFit/>
          </a:bodyPr>
          <a:lstStyle/>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SIZES FROM </a:t>
            </a:r>
            <a:r>
              <a:rPr lang="en-US" sz="1400" b="1" dirty="0" smtClean="0">
                <a:solidFill>
                  <a:srgbClr val="0033CC"/>
                </a:solidFill>
                <a:latin typeface="Comic Sans MS" pitchFamily="66" charset="0"/>
              </a:rPr>
              <a:t>300 mm </a:t>
            </a:r>
            <a:r>
              <a:rPr lang="en-US" sz="1400" b="1" dirty="0">
                <a:solidFill>
                  <a:srgbClr val="0033CC"/>
                </a:solidFill>
                <a:latin typeface="Comic Sans MS" pitchFamily="66" charset="0"/>
              </a:rPr>
              <a:t>X </a:t>
            </a:r>
            <a:r>
              <a:rPr lang="en-US" sz="1400" b="1" dirty="0" smtClean="0">
                <a:solidFill>
                  <a:srgbClr val="0033CC"/>
                </a:solidFill>
                <a:latin typeface="Comic Sans MS" pitchFamily="66" charset="0"/>
              </a:rPr>
              <a:t>175 mm </a:t>
            </a:r>
          </a:p>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 </a:t>
            </a:r>
            <a:r>
              <a:rPr lang="en-US" sz="1400" b="1" dirty="0" smtClean="0">
                <a:solidFill>
                  <a:srgbClr val="0033CC"/>
                </a:solidFill>
                <a:latin typeface="Comic Sans MS" pitchFamily="66" charset="0"/>
              </a:rPr>
              <a:t>        TO 1500 mm </a:t>
            </a:r>
            <a:r>
              <a:rPr lang="en-US" sz="1400" b="1" dirty="0">
                <a:solidFill>
                  <a:srgbClr val="0033CC"/>
                </a:solidFill>
                <a:latin typeface="Comic Sans MS" pitchFamily="66" charset="0"/>
              </a:rPr>
              <a:t>X 1200 </a:t>
            </a:r>
            <a:r>
              <a:rPr lang="en-US" sz="1400" b="1" dirty="0" smtClean="0">
                <a:solidFill>
                  <a:srgbClr val="0033CC"/>
                </a:solidFill>
                <a:latin typeface="Comic Sans MS" pitchFamily="66" charset="0"/>
              </a:rPr>
              <a:t>mm. </a:t>
            </a:r>
            <a:endParaRPr lang="en-US" sz="1400" b="1" dirty="0">
              <a:solidFill>
                <a:srgbClr val="0033CC"/>
              </a:solidFill>
              <a:latin typeface="Comic Sans MS" pitchFamily="66" charset="0"/>
            </a:endParaRPr>
          </a:p>
          <a:p>
            <a:pPr marL="228600" lvl="0" indent="-182880">
              <a:spcBef>
                <a:spcPct val="20000"/>
              </a:spcBef>
              <a:spcAft>
                <a:spcPts val="300"/>
              </a:spcAft>
              <a:buClr>
                <a:schemeClr val="accent6">
                  <a:lumMod val="75000"/>
                </a:schemeClr>
              </a:buClr>
              <a:buSzPct val="130000"/>
              <a:defRPr/>
            </a:pPr>
            <a:r>
              <a:rPr lang="en-US" sz="1400" b="1" dirty="0">
                <a:solidFill>
                  <a:srgbClr val="0033CC"/>
                </a:solidFill>
                <a:latin typeface="Comic Sans MS" pitchFamily="66" charset="0"/>
              </a:rPr>
              <a:t>   </a:t>
            </a:r>
            <a:endParaRPr lang="en-IN" sz="1400" dirty="0"/>
          </a:p>
        </p:txBody>
      </p:sp>
      <p:pic>
        <p:nvPicPr>
          <p:cNvPr id="9" name="Picture 8"/>
          <p:cNvPicPr/>
          <p:nvPr/>
        </p:nvPicPr>
        <p:blipFill>
          <a:blip r:embed="rId3"/>
          <a:stretch>
            <a:fillRect/>
          </a:stretch>
        </p:blipFill>
        <p:spPr>
          <a:xfrm>
            <a:off x="0" y="0"/>
            <a:ext cx="914400" cy="685800"/>
          </a:xfrm>
          <a:prstGeom prst="rect">
            <a:avLst/>
          </a:prstGeom>
        </p:spPr>
      </p:pic>
      <p:pic>
        <p:nvPicPr>
          <p:cNvPr id="10" name="Picture 9"/>
          <p:cNvPicPr/>
          <p:nvPr/>
        </p:nvPicPr>
        <p:blipFill>
          <a:blip r:embed="rId4"/>
          <a:stretch>
            <a:fillRect/>
          </a:stretch>
        </p:blipFill>
        <p:spPr>
          <a:xfrm>
            <a:off x="7956551" y="0"/>
            <a:ext cx="1187450" cy="533400"/>
          </a:xfrm>
          <a:prstGeom prst="rect">
            <a:avLst/>
          </a:prstGeom>
        </p:spPr>
      </p:pic>
      <p:pic>
        <p:nvPicPr>
          <p:cNvPr id="8" name="Picture 8"/>
          <p:cNvPicPr>
            <a:picLocks noChangeAspect="1" noChangeArrowheads="1"/>
          </p:cNvPicPr>
          <p:nvPr/>
        </p:nvPicPr>
        <p:blipFill>
          <a:blip r:embed="rId5"/>
          <a:srcRect/>
          <a:stretch>
            <a:fillRect/>
          </a:stretch>
        </p:blipFill>
        <p:spPr bwMode="auto">
          <a:xfrm>
            <a:off x="6212550" y="1368188"/>
            <a:ext cx="2590800" cy="2231876"/>
          </a:xfrm>
          <a:prstGeom prst="rect">
            <a:avLst/>
          </a:prstGeom>
          <a:ln>
            <a:noFill/>
          </a:ln>
          <a:effectLst>
            <a:outerShdw blurRad="292100" dist="139700" dir="2700000" algn="tl" rotWithShape="0">
              <a:srgbClr val="333333">
                <a:alpha val="65000"/>
              </a:srgbClr>
            </a:outerShdw>
          </a:effectLst>
        </p:spPr>
      </p:pic>
      <p:pic>
        <p:nvPicPr>
          <p:cNvPr id="11" name="Picture 9"/>
          <p:cNvPicPr>
            <a:picLocks noChangeAspect="1" noChangeArrowheads="1"/>
          </p:cNvPicPr>
          <p:nvPr/>
        </p:nvPicPr>
        <p:blipFill>
          <a:blip r:embed="rId6"/>
          <a:srcRect/>
          <a:stretch>
            <a:fillRect/>
          </a:stretch>
        </p:blipFill>
        <p:spPr bwMode="auto">
          <a:xfrm>
            <a:off x="5638800" y="3631749"/>
            <a:ext cx="3164550" cy="2552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3428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jawcrush1"/>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8000"/>
                    </a14:imgEffect>
                    <a14:imgEffect>
                      <a14:brightnessContrast bright="-6000" contrast="14000"/>
                    </a14:imgEffect>
                  </a14:imgLayer>
                </a14:imgProps>
              </a:ext>
            </a:extLst>
          </a:blip>
          <a:srcRect/>
          <a:stretch>
            <a:fillRect/>
          </a:stretch>
        </p:blipFill>
        <p:spPr bwMode="auto">
          <a:xfrm>
            <a:off x="381000" y="3733800"/>
            <a:ext cx="4114800" cy="2895600"/>
          </a:xfrm>
          <a:prstGeom prst="rect">
            <a:avLst/>
          </a:prstGeom>
          <a:ln>
            <a:noFill/>
          </a:ln>
          <a:effectLst>
            <a:outerShdw blurRad="292100" dist="139700" dir="2700000" algn="tl" rotWithShape="0">
              <a:srgbClr val="333333">
                <a:alpha val="65000"/>
              </a:srgbClr>
            </a:outerShdw>
          </a:effectLst>
        </p:spPr>
      </p:pic>
      <p:sp>
        <p:nvSpPr>
          <p:cNvPr id="5" name="Rectangle 14"/>
          <p:cNvSpPr txBox="1">
            <a:spLocks noChangeArrowheads="1"/>
          </p:cNvSpPr>
          <p:nvPr/>
        </p:nvSpPr>
        <p:spPr>
          <a:xfrm>
            <a:off x="304800" y="3581400"/>
            <a:ext cx="4191000" cy="3200400"/>
          </a:xfrm>
          <a:prstGeom prst="rect">
            <a:avLst/>
          </a:prstGeom>
        </p:spPr>
        <p:txBody>
          <a:bodyPr/>
          <a:lstStyle/>
          <a:p>
            <a:pPr marL="228600" marR="0" lvl="0" indent="-182880" algn="l"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Char char="n"/>
              <a:tabLst/>
              <a:defRPr/>
            </a:pPr>
            <a:r>
              <a:rPr kumimoji="0" lang="en-US" sz="2200" b="0" i="0" u="none" strike="noStrike" kern="1200" cap="none" spc="0" normalizeH="0" baseline="0" noProof="0" smtClean="0">
                <a:ln>
                  <a:noFill/>
                </a:ln>
                <a:solidFill>
                  <a:schemeClr val="folHlink"/>
                </a:solidFill>
                <a:effectLst/>
                <a:uLnTx/>
                <a:uFillTx/>
                <a:latin typeface="+mn-lt"/>
                <a:ea typeface="+mn-ea"/>
                <a:cs typeface="+mn-cs"/>
              </a:rPr>
              <a:t> </a:t>
            </a:r>
            <a:endParaRPr kumimoji="0" lang="en-US" sz="2400" b="1" i="0" u="none" strike="noStrike" kern="1200" cap="none" spc="0" normalizeH="0" baseline="0" noProof="0" smtClean="0">
              <a:ln>
                <a:noFill/>
              </a:ln>
              <a:solidFill>
                <a:schemeClr val="folHlink"/>
              </a:solidFill>
              <a:effectLst/>
              <a:uLnTx/>
              <a:uFillTx/>
              <a:latin typeface="+mn-lt"/>
              <a:ea typeface="+mn-ea"/>
              <a:cs typeface="+mn-cs"/>
            </a:endParaRPr>
          </a:p>
        </p:txBody>
      </p:sp>
      <p:pic>
        <p:nvPicPr>
          <p:cNvPr id="6" name="Picture 8"/>
          <p:cNvPicPr>
            <a:picLocks noChangeAspect="1" noChangeArrowheads="1"/>
          </p:cNvPicPr>
          <p:nvPr/>
        </p:nvPicPr>
        <p:blipFill>
          <a:blip r:embed="rId4"/>
          <a:srcRect/>
          <a:stretch>
            <a:fillRect/>
          </a:stretch>
        </p:blipFill>
        <p:spPr bwMode="auto">
          <a:xfrm>
            <a:off x="2895600" y="901322"/>
            <a:ext cx="4610100" cy="2680078"/>
          </a:xfrm>
          <a:prstGeom prst="rect">
            <a:avLst/>
          </a:prstGeom>
          <a:ln>
            <a:noFill/>
          </a:ln>
          <a:effectLst>
            <a:outerShdw blurRad="292100" dist="139700" dir="2700000" algn="tl" rotWithShape="0">
              <a:srgbClr val="333333">
                <a:alpha val="65000"/>
              </a:srgbClr>
            </a:outerShdw>
          </a:effectLst>
        </p:spPr>
      </p:pic>
      <p:sp>
        <p:nvSpPr>
          <p:cNvPr id="7" name="Rectangle 9"/>
          <p:cNvSpPr>
            <a:spLocks noChangeArrowheads="1"/>
          </p:cNvSpPr>
          <p:nvPr/>
        </p:nvSpPr>
        <p:spPr bwMode="auto">
          <a:xfrm>
            <a:off x="457200" y="1639911"/>
            <a:ext cx="2343719" cy="646331"/>
          </a:xfrm>
          <a:prstGeom prst="rect">
            <a:avLst/>
          </a:prstGeom>
          <a:noFill/>
          <a:ln w="9525">
            <a:noFill/>
            <a:miter lim="800000"/>
            <a:headEnd/>
            <a:tailEnd/>
          </a:ln>
        </p:spPr>
        <p:txBody>
          <a:bodyPr wrap="squar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DOUBLE TOGGLE JAW CRUSHER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9"/>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1000"/>
                    </a14:imgEffect>
                  </a14:imgLayer>
                </a14:imgProps>
              </a:ext>
            </a:extLst>
          </a:blip>
          <a:srcRect/>
          <a:stretch>
            <a:fillRect/>
          </a:stretch>
        </p:blipFill>
        <p:spPr bwMode="auto">
          <a:xfrm>
            <a:off x="4724400" y="3724275"/>
            <a:ext cx="4152900" cy="2905125"/>
          </a:xfrm>
          <a:prstGeom prst="rect">
            <a:avLst/>
          </a:prstGeom>
          <a:ln>
            <a:noFill/>
          </a:ln>
          <a:effectLst>
            <a:outerShdw blurRad="292100" dist="139700" dir="2700000" algn="tl" rotWithShape="0">
              <a:srgbClr val="333333">
                <a:alpha val="65000"/>
              </a:srgbClr>
            </a:outerShdw>
          </a:effectLst>
        </p:spPr>
      </p:pic>
      <p:pic>
        <p:nvPicPr>
          <p:cNvPr id="10" name="Picture 9"/>
          <p:cNvPicPr/>
          <p:nvPr/>
        </p:nvPicPr>
        <p:blipFill>
          <a:blip r:embed="rId7"/>
          <a:stretch>
            <a:fillRect/>
          </a:stretch>
        </p:blipFill>
        <p:spPr>
          <a:xfrm>
            <a:off x="0" y="0"/>
            <a:ext cx="914400" cy="685800"/>
          </a:xfrm>
          <a:prstGeom prst="rect">
            <a:avLst/>
          </a:prstGeom>
        </p:spPr>
      </p:pic>
      <p:pic>
        <p:nvPicPr>
          <p:cNvPr id="11" name="Picture 10"/>
          <p:cNvPicPr/>
          <p:nvPr/>
        </p:nvPicPr>
        <p:blipFill>
          <a:blip r:embed="rId8"/>
          <a:stretch>
            <a:fillRect/>
          </a:stretch>
        </p:blipFill>
        <p:spPr>
          <a:xfrm>
            <a:off x="7956551" y="0"/>
            <a:ext cx="1187450" cy="533400"/>
          </a:xfrm>
          <a:prstGeom prst="rect">
            <a:avLst/>
          </a:prstGeom>
        </p:spPr>
      </p:pic>
      <p:sp>
        <p:nvSpPr>
          <p:cNvPr id="12" name="TextBox 11"/>
          <p:cNvSpPr txBox="1"/>
          <p:nvPr/>
        </p:nvSpPr>
        <p:spPr>
          <a:xfrm>
            <a:off x="2648519" y="266700"/>
            <a:ext cx="4114800"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Tree>
    <p:extLst>
      <p:ext uri="{BB962C8B-B14F-4D97-AF65-F5344CB8AC3E}">
        <p14:creationId xmlns:p14="http://schemas.microsoft.com/office/powerpoint/2010/main" val="30695878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0" y="479271"/>
            <a:ext cx="4191000"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CRUSHING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6" name="Rectangle 9"/>
          <p:cNvSpPr>
            <a:spLocks noChangeArrowheads="1"/>
          </p:cNvSpPr>
          <p:nvPr/>
        </p:nvSpPr>
        <p:spPr bwMode="auto">
          <a:xfrm>
            <a:off x="3543317" y="1017530"/>
            <a:ext cx="2032929" cy="369332"/>
          </a:xfrm>
          <a:prstGeom prst="rect">
            <a:avLst/>
          </a:prstGeom>
          <a:noFill/>
          <a:ln w="9525">
            <a:noFill/>
            <a:miter lim="800000"/>
            <a:headEnd/>
            <a:tailEnd/>
          </a:ln>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CONE CRUSHER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7" name="Rectangle 9"/>
          <p:cNvSpPr>
            <a:spLocks noChangeArrowheads="1"/>
          </p:cNvSpPr>
          <p:nvPr/>
        </p:nvSpPr>
        <p:spPr bwMode="auto">
          <a:xfrm>
            <a:off x="3156703" y="6258987"/>
            <a:ext cx="2601994" cy="307777"/>
          </a:xfrm>
          <a:prstGeom prst="rect">
            <a:avLst/>
          </a:prstGeom>
          <a:noFill/>
          <a:ln w="9525">
            <a:noFill/>
            <a:miter lim="800000"/>
            <a:headEnd/>
            <a:tailEnd/>
          </a:ln>
        </p:spPr>
        <p:txBody>
          <a:bodyPr wrap="none">
            <a:spAutoFit/>
          </a:bodyPr>
          <a:lstStyle/>
          <a:p>
            <a:r>
              <a:rPr lang="en-US" sz="1400" b="1" dirty="0" smtClean="0">
                <a:solidFill>
                  <a:srgbClr val="0033CC"/>
                </a:solidFill>
                <a:latin typeface="Comic Sans MS" pitchFamily="66" charset="0"/>
              </a:rPr>
              <a:t>500 mm TO 1200 mm DIA</a:t>
            </a:r>
            <a:endParaRPr lang="en-US" sz="1400" b="1" dirty="0">
              <a:solidFill>
                <a:srgbClr val="0033CC"/>
              </a:solidFill>
              <a:latin typeface="Comic Sans MS" pitchFamily="66"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pic>
        <p:nvPicPr>
          <p:cNvPr id="1218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86862"/>
            <a:ext cx="3801021" cy="4734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227" y="1393686"/>
            <a:ext cx="4386263" cy="4728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9741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5000" y="151172"/>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41545016"/>
              </p:ext>
            </p:extLst>
          </p:nvPr>
        </p:nvGraphicFramePr>
        <p:xfrm>
          <a:off x="1143000" y="1176754"/>
          <a:ext cx="7086600" cy="4419599"/>
        </p:xfrm>
        <a:graphic>
          <a:graphicData uri="http://schemas.openxmlformats.org/presentationml/2006/ole">
            <mc:AlternateContent xmlns:mc="http://schemas.openxmlformats.org/markup-compatibility/2006">
              <mc:Choice xmlns:v="urn:schemas-microsoft-com:vml" Requires="v">
                <p:oleObj spid="_x0000_s119941" name="Photo Editor Photo" r:id="rId3" imgW="17142857" imgH="11428571" progId="">
                  <p:embed/>
                </p:oleObj>
              </mc:Choice>
              <mc:Fallback>
                <p:oleObj name="Photo Editor Photo" r:id="rId3" imgW="17142857" imgH="1142857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176754"/>
                        <a:ext cx="7086600" cy="4419599"/>
                      </a:xfrm>
                      <a:prstGeom prst="rect">
                        <a:avLst/>
                      </a:prstGeom>
                      <a:noFill/>
                      <a:extLst/>
                    </p:spPr>
                  </p:pic>
                </p:oleObj>
              </mc:Fallback>
            </mc:AlternateContent>
          </a:graphicData>
        </a:graphic>
      </p:graphicFrame>
      <p:sp>
        <p:nvSpPr>
          <p:cNvPr id="6" name="Rectangle 5"/>
          <p:cNvSpPr/>
          <p:nvPr/>
        </p:nvSpPr>
        <p:spPr>
          <a:xfrm>
            <a:off x="3427777" y="732971"/>
            <a:ext cx="2276585" cy="369332"/>
          </a:xfrm>
          <a:prstGeom prst="rect">
            <a:avLst/>
          </a:prstGeom>
        </p:spPr>
        <p:txBody>
          <a:bodyPr wrap="none">
            <a:spAutoFit/>
          </a:bodyPr>
          <a:lstStyle/>
          <a:p>
            <a:r>
              <a:rPr lang="en-US" b="1" dirty="0">
                <a:ln w="10541" cmpd="sng">
                  <a:solidFill>
                    <a:schemeClr val="accent1">
                      <a:shade val="88000"/>
                      <a:satMod val="110000"/>
                    </a:schemeClr>
                  </a:solidFill>
                  <a:prstDash val="solid"/>
                </a:ln>
                <a:solidFill>
                  <a:srgbClr val="0033CC"/>
                </a:solidFill>
                <a:latin typeface="Comic Sans MS" pitchFamily="66" charset="0"/>
              </a:rPr>
              <a:t>ROTARY BREAKER</a:t>
            </a:r>
          </a:p>
        </p:txBody>
      </p:sp>
      <p:sp>
        <p:nvSpPr>
          <p:cNvPr id="7" name="Rectangle 6"/>
          <p:cNvSpPr/>
          <p:nvPr/>
        </p:nvSpPr>
        <p:spPr>
          <a:xfrm>
            <a:off x="2887572" y="5719227"/>
            <a:ext cx="2979828" cy="738664"/>
          </a:xfrm>
          <a:prstGeom prst="rect">
            <a:avLst/>
          </a:prstGeom>
        </p:spPr>
        <p:txBody>
          <a:bodyPr wrap="square">
            <a:spAutoFit/>
          </a:bodyPr>
          <a:lstStyle/>
          <a:p>
            <a:r>
              <a:rPr lang="en-US" sz="1400" b="1" dirty="0" smtClean="0">
                <a:solidFill>
                  <a:srgbClr val="0033CC"/>
                </a:solidFill>
                <a:latin typeface="Comic Sans MS" panose="030F0702030302020204" pitchFamily="66" charset="0"/>
              </a:rPr>
              <a:t>SIZE:</a:t>
            </a:r>
          </a:p>
          <a:p>
            <a:r>
              <a:rPr lang="en-US" sz="1400" b="1" dirty="0" smtClean="0">
                <a:solidFill>
                  <a:srgbClr val="0033CC"/>
                </a:solidFill>
                <a:latin typeface="Comic Sans MS" panose="030F0702030302020204" pitchFamily="66" charset="0"/>
              </a:rPr>
              <a:t>FROM 12’ DIA. X 18’ LONG</a:t>
            </a:r>
          </a:p>
          <a:p>
            <a:r>
              <a:rPr lang="en-US" sz="1400" b="1" dirty="0" smtClean="0">
                <a:solidFill>
                  <a:srgbClr val="0033CC"/>
                </a:solidFill>
                <a:latin typeface="Comic Sans MS" panose="030F0702030302020204" pitchFamily="66" charset="0"/>
              </a:rPr>
              <a:t>TO 12’ DIA. X 27’ LONG</a:t>
            </a:r>
          </a:p>
        </p:txBody>
      </p:sp>
      <p:pic>
        <p:nvPicPr>
          <p:cNvPr id="9" name="Picture 8"/>
          <p:cNvPicPr/>
          <p:nvPr/>
        </p:nvPicPr>
        <p:blipFill>
          <a:blip r:embed="rId5"/>
          <a:stretch>
            <a:fillRect/>
          </a:stretch>
        </p:blipFill>
        <p:spPr>
          <a:xfrm>
            <a:off x="0" y="0"/>
            <a:ext cx="914400" cy="685800"/>
          </a:xfrm>
          <a:prstGeom prst="rect">
            <a:avLst/>
          </a:prstGeom>
        </p:spPr>
      </p:pic>
      <p:pic>
        <p:nvPicPr>
          <p:cNvPr id="10" name="Picture 9"/>
          <p:cNvPicPr/>
          <p:nvPr/>
        </p:nvPicPr>
        <p:blipFill>
          <a:blip r:embed="rId6"/>
          <a:stretch>
            <a:fillRect/>
          </a:stretch>
        </p:blipFill>
        <p:spPr>
          <a:xfrm>
            <a:off x="7956551" y="0"/>
            <a:ext cx="1187450" cy="533400"/>
          </a:xfrm>
          <a:prstGeom prst="rect">
            <a:avLst/>
          </a:prstGeom>
        </p:spPr>
      </p:pic>
    </p:spTree>
    <p:extLst>
      <p:ext uri="{BB962C8B-B14F-4D97-AF65-F5344CB8AC3E}">
        <p14:creationId xmlns:p14="http://schemas.microsoft.com/office/powerpoint/2010/main" val="32006429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7000"/>
                    </a14:imgEffect>
                    <a14:imgEffect>
                      <a14:brightnessContrast bright="-21000" contrast="10000"/>
                    </a14:imgEffect>
                  </a14:imgLayer>
                </a14:imgProps>
              </a:ext>
              <a:ext uri="{28A0092B-C50C-407E-A947-70E740481C1C}">
                <a14:useLocalDpi xmlns:a14="http://schemas.microsoft.com/office/drawing/2010/main" val="0"/>
              </a:ext>
            </a:extLst>
          </a:blip>
          <a:srcRect/>
          <a:stretch>
            <a:fillRect/>
          </a:stretch>
        </p:blipFill>
        <p:spPr bwMode="auto">
          <a:xfrm>
            <a:off x="1275892" y="1108882"/>
            <a:ext cx="6420308" cy="4720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545000" y="151172"/>
            <a:ext cx="4091184"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CRUSHING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6" name="Rectangle 5"/>
          <p:cNvSpPr/>
          <p:nvPr/>
        </p:nvSpPr>
        <p:spPr>
          <a:xfrm>
            <a:off x="3209499" y="719078"/>
            <a:ext cx="2401619"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DUAL CHAIN MILL</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7" name="Rectangle 6"/>
          <p:cNvSpPr/>
          <p:nvPr/>
        </p:nvSpPr>
        <p:spPr>
          <a:xfrm>
            <a:off x="2355376" y="5903893"/>
            <a:ext cx="3810000" cy="738664"/>
          </a:xfrm>
          <a:prstGeom prst="rect">
            <a:avLst/>
          </a:prstGeom>
        </p:spPr>
        <p:txBody>
          <a:bodyPr wrap="square">
            <a:spAutoFit/>
          </a:bodyPr>
          <a:lstStyle/>
          <a:p>
            <a:r>
              <a:rPr lang="en-US" sz="1400" b="1" dirty="0" smtClean="0">
                <a:solidFill>
                  <a:srgbClr val="0033CC"/>
                </a:solidFill>
                <a:latin typeface="Comic Sans MS" panose="030F0702030302020204" pitchFamily="66" charset="0"/>
              </a:rPr>
              <a:t>SIZE:</a:t>
            </a:r>
          </a:p>
          <a:p>
            <a:r>
              <a:rPr lang="en-US" sz="1400" b="1" dirty="0" smtClean="0">
                <a:solidFill>
                  <a:srgbClr val="0033CC"/>
                </a:solidFill>
                <a:latin typeface="Comic Sans MS" panose="030F0702030302020204" pitchFamily="66" charset="0"/>
              </a:rPr>
              <a:t>FROM 890 mm DIA. X 865 mm LONG</a:t>
            </a:r>
          </a:p>
          <a:p>
            <a:r>
              <a:rPr lang="en-US" sz="1400" b="1" dirty="0" smtClean="0">
                <a:solidFill>
                  <a:srgbClr val="0033CC"/>
                </a:solidFill>
                <a:latin typeface="Comic Sans MS" panose="030F0702030302020204" pitchFamily="66" charset="0"/>
              </a:rPr>
              <a:t>TO 1000 mm DIA. X 1060 mm LONG</a:t>
            </a:r>
          </a:p>
        </p:txBody>
      </p:sp>
      <p:pic>
        <p:nvPicPr>
          <p:cNvPr id="8" name="Picture 7"/>
          <p:cNvPicPr/>
          <p:nvPr/>
        </p:nvPicPr>
        <p:blipFill>
          <a:blip r:embed="rId4"/>
          <a:stretch>
            <a:fillRect/>
          </a:stretch>
        </p:blipFill>
        <p:spPr>
          <a:xfrm>
            <a:off x="0" y="0"/>
            <a:ext cx="914400" cy="685800"/>
          </a:xfrm>
          <a:prstGeom prst="rect">
            <a:avLst/>
          </a:prstGeom>
        </p:spPr>
      </p:pic>
      <p:pic>
        <p:nvPicPr>
          <p:cNvPr id="9" name="Picture 8"/>
          <p:cNvPicPr/>
          <p:nvPr/>
        </p:nvPicPr>
        <p:blipFill>
          <a:blip r:embed="rId5"/>
          <a:stretch>
            <a:fillRect/>
          </a:stretch>
        </p:blipFill>
        <p:spPr>
          <a:xfrm>
            <a:off x="7956551" y="0"/>
            <a:ext cx="1187450" cy="533400"/>
          </a:xfrm>
          <a:prstGeom prst="rect">
            <a:avLst/>
          </a:prstGeom>
        </p:spPr>
      </p:pic>
    </p:spTree>
    <p:extLst>
      <p:ext uri="{BB962C8B-B14F-4D97-AF65-F5344CB8AC3E}">
        <p14:creationId xmlns:p14="http://schemas.microsoft.com/office/powerpoint/2010/main" val="162769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6"/>
          <p:cNvSpPr txBox="1">
            <a:spLocks noChangeArrowheads="1"/>
          </p:cNvSpPr>
          <p:nvPr/>
        </p:nvSpPr>
        <p:spPr bwMode="auto">
          <a:xfrm>
            <a:off x="1692275" y="5229225"/>
            <a:ext cx="1223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spcBef>
                <a:spcPct val="50000"/>
              </a:spcBef>
            </a:pPr>
            <a:endParaRPr lang="en-IN" dirty="0"/>
          </a:p>
        </p:txBody>
      </p:sp>
      <p:sp>
        <p:nvSpPr>
          <p:cNvPr id="5" name="Oval 48"/>
          <p:cNvSpPr>
            <a:spLocks noChangeArrowheads="1"/>
          </p:cNvSpPr>
          <p:nvPr/>
        </p:nvSpPr>
        <p:spPr bwMode="auto">
          <a:xfrm>
            <a:off x="5676429" y="6165850"/>
            <a:ext cx="144463" cy="144462"/>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6" name="Text Box 50"/>
          <p:cNvSpPr txBox="1">
            <a:spLocks noChangeArrowheads="1"/>
          </p:cNvSpPr>
          <p:nvPr/>
        </p:nvSpPr>
        <p:spPr bwMode="auto">
          <a:xfrm>
            <a:off x="5892666" y="5400600"/>
            <a:ext cx="316865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spcBef>
                <a:spcPts val="600"/>
              </a:spcBef>
            </a:pPr>
            <a:r>
              <a:rPr lang="en-US" sz="1400" dirty="0" smtClean="0">
                <a:solidFill>
                  <a:srgbClr val="0033CC"/>
                </a:solidFill>
                <a:latin typeface="Book Antiqua" pitchFamily="18" charset="0"/>
              </a:rPr>
              <a:t>MANUFACTURING FACILITIES</a:t>
            </a:r>
          </a:p>
          <a:p>
            <a:pPr algn="l">
              <a:spcBef>
                <a:spcPts val="600"/>
              </a:spcBef>
            </a:pPr>
            <a:endParaRPr lang="en-US" sz="200" dirty="0" smtClean="0">
              <a:latin typeface="Book Antiqua" pitchFamily="18" charset="0"/>
            </a:endParaRPr>
          </a:p>
          <a:p>
            <a:pPr algn="l">
              <a:spcBef>
                <a:spcPts val="600"/>
              </a:spcBef>
            </a:pPr>
            <a:r>
              <a:rPr lang="en-US" sz="1400" dirty="0" smtClean="0">
                <a:solidFill>
                  <a:srgbClr val="0033CC"/>
                </a:solidFill>
                <a:latin typeface="Book Antiqua" pitchFamily="18" charset="0"/>
              </a:rPr>
              <a:t>CORPORATE OFFICE</a:t>
            </a:r>
          </a:p>
          <a:p>
            <a:pPr algn="l">
              <a:spcBef>
                <a:spcPts val="600"/>
              </a:spcBef>
            </a:pPr>
            <a:r>
              <a:rPr lang="en-US" sz="1400" dirty="0" smtClean="0">
                <a:latin typeface="Book Antiqua" pitchFamily="18" charset="0"/>
              </a:rPr>
              <a:t> </a:t>
            </a:r>
            <a:r>
              <a:rPr lang="en-US" sz="1400" dirty="0" smtClean="0">
                <a:solidFill>
                  <a:srgbClr val="0033CC"/>
                </a:solidFill>
                <a:latin typeface="Book Antiqua" pitchFamily="18" charset="0"/>
              </a:rPr>
              <a:t>OFFICE</a:t>
            </a:r>
            <a:endParaRPr lang="en-US" sz="1400" dirty="0">
              <a:solidFill>
                <a:srgbClr val="0033CC"/>
              </a:solidFill>
              <a:latin typeface="Book Antiqua" pitchFamily="18" charset="0"/>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764" y="818969"/>
            <a:ext cx="5825531" cy="607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5223992" y="3626159"/>
            <a:ext cx="596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Kolkata</a:t>
            </a:r>
          </a:p>
        </p:txBody>
      </p:sp>
      <p:sp>
        <p:nvSpPr>
          <p:cNvPr id="9" name="Text Box 6"/>
          <p:cNvSpPr txBox="1">
            <a:spLocks noChangeArrowheads="1"/>
          </p:cNvSpPr>
          <p:nvPr/>
        </p:nvSpPr>
        <p:spPr bwMode="auto">
          <a:xfrm>
            <a:off x="4372780" y="3182472"/>
            <a:ext cx="857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Kumardhubi</a:t>
            </a:r>
          </a:p>
        </p:txBody>
      </p:sp>
      <p:sp>
        <p:nvSpPr>
          <p:cNvPr id="10" name="Text Box 10"/>
          <p:cNvSpPr txBox="1">
            <a:spLocks noChangeArrowheads="1"/>
          </p:cNvSpPr>
          <p:nvPr/>
        </p:nvSpPr>
        <p:spPr bwMode="auto">
          <a:xfrm>
            <a:off x="2989222" y="5529597"/>
            <a:ext cx="742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Bangalore</a:t>
            </a:r>
          </a:p>
        </p:txBody>
      </p:sp>
      <p:sp>
        <p:nvSpPr>
          <p:cNvPr id="11" name="Oval 39"/>
          <p:cNvSpPr>
            <a:spLocks noChangeArrowheads="1"/>
          </p:cNvSpPr>
          <p:nvPr/>
        </p:nvSpPr>
        <p:spPr bwMode="auto">
          <a:xfrm>
            <a:off x="5722936" y="3626159"/>
            <a:ext cx="97955" cy="114300"/>
          </a:xfrm>
          <a:prstGeom prst="ellipse">
            <a:avLst/>
          </a:prstGeom>
          <a:solidFill>
            <a:srgbClr val="FF0000"/>
          </a:solidFill>
          <a:ln w="9525">
            <a:solidFill>
              <a:schemeClr val="tx1"/>
            </a:solidFill>
            <a:round/>
            <a:headEnd/>
            <a:tailEnd/>
          </a:ln>
        </p:spPr>
        <p:txBody>
          <a:bodyPr wrap="none" anchor="ctr"/>
          <a:lstStyle/>
          <a:p>
            <a:endParaRPr lang="en-US" dirty="0"/>
          </a:p>
        </p:txBody>
      </p:sp>
      <p:sp>
        <p:nvSpPr>
          <p:cNvPr id="12" name="Oval 42"/>
          <p:cNvSpPr>
            <a:spLocks noChangeArrowheads="1"/>
          </p:cNvSpPr>
          <p:nvPr/>
        </p:nvSpPr>
        <p:spPr bwMode="auto">
          <a:xfrm>
            <a:off x="4073524" y="5676673"/>
            <a:ext cx="142875" cy="142875"/>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13" name="Oval 54"/>
          <p:cNvSpPr>
            <a:spLocks noChangeArrowheads="1"/>
          </p:cNvSpPr>
          <p:nvPr/>
        </p:nvSpPr>
        <p:spPr bwMode="auto">
          <a:xfrm>
            <a:off x="3700107" y="4759790"/>
            <a:ext cx="142875" cy="142875"/>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14" name="Oval 58"/>
          <p:cNvSpPr>
            <a:spLocks noChangeArrowheads="1"/>
          </p:cNvSpPr>
          <p:nvPr/>
        </p:nvSpPr>
        <p:spPr bwMode="auto">
          <a:xfrm>
            <a:off x="3240089" y="6203685"/>
            <a:ext cx="142875" cy="142875"/>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15" name="Oval 60"/>
          <p:cNvSpPr>
            <a:spLocks noChangeArrowheads="1"/>
          </p:cNvSpPr>
          <p:nvPr/>
        </p:nvSpPr>
        <p:spPr bwMode="auto">
          <a:xfrm>
            <a:off x="2605764" y="4392558"/>
            <a:ext cx="142875" cy="142875"/>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16" name="Oval 67"/>
          <p:cNvSpPr>
            <a:spLocks noChangeArrowheads="1"/>
          </p:cNvSpPr>
          <p:nvPr/>
        </p:nvSpPr>
        <p:spPr bwMode="auto">
          <a:xfrm>
            <a:off x="4716172" y="4697959"/>
            <a:ext cx="142383" cy="123663"/>
          </a:xfrm>
          <a:prstGeom prst="ellipse">
            <a:avLst/>
          </a:prstGeom>
          <a:solidFill>
            <a:srgbClr val="0000FF"/>
          </a:solidFill>
          <a:ln w="9525">
            <a:solidFill>
              <a:schemeClr val="tx1"/>
            </a:solidFill>
            <a:round/>
            <a:headEnd/>
            <a:tailEnd/>
          </a:ln>
        </p:spPr>
        <p:txBody>
          <a:bodyPr wrap="none" anchor="ctr"/>
          <a:lstStyle/>
          <a:p>
            <a:endParaRPr lang="en-US" dirty="0"/>
          </a:p>
        </p:txBody>
      </p:sp>
      <p:sp>
        <p:nvSpPr>
          <p:cNvPr id="17" name="Text Box 71"/>
          <p:cNvSpPr txBox="1">
            <a:spLocks noChangeArrowheads="1"/>
          </p:cNvSpPr>
          <p:nvPr/>
        </p:nvSpPr>
        <p:spPr bwMode="auto">
          <a:xfrm>
            <a:off x="2660750" y="3535242"/>
            <a:ext cx="10795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smtClean="0"/>
              <a:t>Vadodara</a:t>
            </a:r>
            <a:endParaRPr lang="en-US" sz="900" dirty="0"/>
          </a:p>
        </p:txBody>
      </p:sp>
      <p:sp>
        <p:nvSpPr>
          <p:cNvPr id="18" name="Text Box 73"/>
          <p:cNvSpPr txBox="1">
            <a:spLocks noChangeArrowheads="1"/>
          </p:cNvSpPr>
          <p:nvPr/>
        </p:nvSpPr>
        <p:spPr bwMode="auto">
          <a:xfrm>
            <a:off x="4626922" y="3439647"/>
            <a:ext cx="720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r"/>
            <a:r>
              <a:rPr lang="en-US" sz="900" dirty="0"/>
              <a:t>Asansol</a:t>
            </a:r>
          </a:p>
        </p:txBody>
      </p:sp>
      <p:sp>
        <p:nvSpPr>
          <p:cNvPr id="20" name="Oval 79"/>
          <p:cNvSpPr>
            <a:spLocks noChangeArrowheads="1"/>
          </p:cNvSpPr>
          <p:nvPr/>
        </p:nvSpPr>
        <p:spPr bwMode="auto">
          <a:xfrm>
            <a:off x="5087155" y="3296772"/>
            <a:ext cx="142875" cy="142875"/>
          </a:xfrm>
          <a:prstGeom prst="ellipse">
            <a:avLst/>
          </a:prstGeom>
          <a:solidFill>
            <a:srgbClr val="00B050"/>
          </a:solidFill>
          <a:ln w="9525">
            <a:solidFill>
              <a:schemeClr val="tx1"/>
            </a:solidFill>
            <a:round/>
            <a:headEnd/>
            <a:tailEnd/>
          </a:ln>
        </p:spPr>
        <p:txBody>
          <a:bodyPr wrap="none" anchor="ctr"/>
          <a:lstStyle/>
          <a:p>
            <a:endParaRPr lang="en-US" dirty="0"/>
          </a:p>
        </p:txBody>
      </p:sp>
      <p:sp>
        <p:nvSpPr>
          <p:cNvPr id="21" name="Oval 80"/>
          <p:cNvSpPr>
            <a:spLocks noChangeArrowheads="1"/>
          </p:cNvSpPr>
          <p:nvPr/>
        </p:nvSpPr>
        <p:spPr bwMode="auto">
          <a:xfrm flipH="1">
            <a:off x="2605764" y="3731148"/>
            <a:ext cx="131434" cy="102587"/>
          </a:xfrm>
          <a:prstGeom prst="ellipse">
            <a:avLst/>
          </a:prstGeom>
          <a:solidFill>
            <a:srgbClr val="00B050"/>
          </a:solidFill>
          <a:ln w="9525">
            <a:solidFill>
              <a:schemeClr val="tx1"/>
            </a:solidFill>
            <a:round/>
            <a:headEnd/>
            <a:tailEnd/>
          </a:ln>
        </p:spPr>
        <p:txBody>
          <a:bodyPr wrap="none" anchor="ctr"/>
          <a:lstStyle/>
          <a:p>
            <a:endParaRPr lang="en-US" dirty="0"/>
          </a:p>
        </p:txBody>
      </p:sp>
      <p:sp>
        <p:nvSpPr>
          <p:cNvPr id="22" name="Oval 82"/>
          <p:cNvSpPr>
            <a:spLocks noChangeArrowheads="1"/>
          </p:cNvSpPr>
          <p:nvPr/>
        </p:nvSpPr>
        <p:spPr bwMode="auto">
          <a:xfrm>
            <a:off x="3576565" y="5704678"/>
            <a:ext cx="142875" cy="142875"/>
          </a:xfrm>
          <a:prstGeom prst="ellipse">
            <a:avLst/>
          </a:prstGeom>
          <a:solidFill>
            <a:srgbClr val="00B050"/>
          </a:solidFill>
          <a:ln w="9525">
            <a:solidFill>
              <a:schemeClr val="tx1"/>
            </a:solidFill>
            <a:round/>
            <a:headEnd/>
            <a:tailEnd/>
          </a:ln>
        </p:spPr>
        <p:txBody>
          <a:bodyPr wrap="none" anchor="ctr"/>
          <a:lstStyle/>
          <a:p>
            <a:endParaRPr lang="en-US" dirty="0"/>
          </a:p>
        </p:txBody>
      </p:sp>
      <p:sp>
        <p:nvSpPr>
          <p:cNvPr id="23" name="Text Box 83"/>
          <p:cNvSpPr txBox="1">
            <a:spLocks noChangeArrowheads="1"/>
          </p:cNvSpPr>
          <p:nvPr/>
        </p:nvSpPr>
        <p:spPr bwMode="auto">
          <a:xfrm>
            <a:off x="3234631" y="4529603"/>
            <a:ext cx="10112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err="1"/>
              <a:t>Secunderabad</a:t>
            </a:r>
            <a:r>
              <a:rPr lang="en-US" sz="900" dirty="0"/>
              <a:t> </a:t>
            </a:r>
          </a:p>
        </p:txBody>
      </p:sp>
      <p:sp>
        <p:nvSpPr>
          <p:cNvPr id="24" name="Text Box 85"/>
          <p:cNvSpPr txBox="1">
            <a:spLocks noChangeArrowheads="1"/>
          </p:cNvSpPr>
          <p:nvPr/>
        </p:nvSpPr>
        <p:spPr bwMode="auto">
          <a:xfrm>
            <a:off x="3590142" y="5435926"/>
            <a:ext cx="6397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Chennai</a:t>
            </a:r>
          </a:p>
        </p:txBody>
      </p:sp>
      <p:sp>
        <p:nvSpPr>
          <p:cNvPr id="25" name="Text Box 86"/>
          <p:cNvSpPr txBox="1">
            <a:spLocks noChangeArrowheads="1"/>
          </p:cNvSpPr>
          <p:nvPr/>
        </p:nvSpPr>
        <p:spPr bwMode="auto">
          <a:xfrm>
            <a:off x="2626290" y="4181828"/>
            <a:ext cx="936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Mumbai</a:t>
            </a:r>
          </a:p>
        </p:txBody>
      </p:sp>
      <p:sp>
        <p:nvSpPr>
          <p:cNvPr id="26" name="Text Box 83"/>
          <p:cNvSpPr txBox="1">
            <a:spLocks noChangeArrowheads="1"/>
          </p:cNvSpPr>
          <p:nvPr/>
        </p:nvSpPr>
        <p:spPr bwMode="auto">
          <a:xfrm>
            <a:off x="3486149" y="3808765"/>
            <a:ext cx="5873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Nagpur</a:t>
            </a:r>
          </a:p>
        </p:txBody>
      </p:sp>
      <p:sp>
        <p:nvSpPr>
          <p:cNvPr id="27" name="Text Box 83"/>
          <p:cNvSpPr txBox="1">
            <a:spLocks noChangeArrowheads="1"/>
          </p:cNvSpPr>
          <p:nvPr/>
        </p:nvSpPr>
        <p:spPr bwMode="auto">
          <a:xfrm>
            <a:off x="4430713" y="4467772"/>
            <a:ext cx="5191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err="1"/>
              <a:t>Vizag</a:t>
            </a:r>
            <a:r>
              <a:rPr lang="en-US" sz="900" dirty="0"/>
              <a:t> </a:t>
            </a:r>
          </a:p>
        </p:txBody>
      </p:sp>
      <p:sp>
        <p:nvSpPr>
          <p:cNvPr id="28" name="Text Box 83"/>
          <p:cNvSpPr txBox="1">
            <a:spLocks noChangeArrowheads="1"/>
          </p:cNvSpPr>
          <p:nvPr/>
        </p:nvSpPr>
        <p:spPr bwMode="auto">
          <a:xfrm>
            <a:off x="3288434" y="6263925"/>
            <a:ext cx="5762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Cochin</a:t>
            </a:r>
          </a:p>
        </p:txBody>
      </p:sp>
      <p:sp>
        <p:nvSpPr>
          <p:cNvPr id="29" name="Text Box 6"/>
          <p:cNvSpPr txBox="1">
            <a:spLocks noChangeArrowheads="1"/>
          </p:cNvSpPr>
          <p:nvPr/>
        </p:nvSpPr>
        <p:spPr bwMode="auto">
          <a:xfrm>
            <a:off x="3493398" y="6053999"/>
            <a:ext cx="8270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a:t>Coimbatore</a:t>
            </a:r>
          </a:p>
        </p:txBody>
      </p:sp>
      <p:sp>
        <p:nvSpPr>
          <p:cNvPr id="30" name="Text Box 83"/>
          <p:cNvSpPr txBox="1">
            <a:spLocks noChangeArrowheads="1"/>
          </p:cNvSpPr>
          <p:nvPr/>
        </p:nvSpPr>
        <p:spPr bwMode="auto">
          <a:xfrm>
            <a:off x="3627591" y="4975897"/>
            <a:ext cx="7429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err="1"/>
              <a:t>Vijaywada</a:t>
            </a:r>
            <a:endParaRPr lang="en-US" sz="900" dirty="0"/>
          </a:p>
        </p:txBody>
      </p:sp>
      <p:sp>
        <p:nvSpPr>
          <p:cNvPr id="31" name="Oval 67"/>
          <p:cNvSpPr>
            <a:spLocks noChangeArrowheads="1"/>
          </p:cNvSpPr>
          <p:nvPr/>
        </p:nvSpPr>
        <p:spPr bwMode="auto">
          <a:xfrm flipH="1">
            <a:off x="4263956" y="5010675"/>
            <a:ext cx="108130" cy="115352"/>
          </a:xfrm>
          <a:prstGeom prst="ellipse">
            <a:avLst/>
          </a:prstGeom>
          <a:solidFill>
            <a:srgbClr val="0000FF"/>
          </a:solidFill>
          <a:ln w="9525">
            <a:solidFill>
              <a:schemeClr val="tx1"/>
            </a:solidFill>
            <a:round/>
            <a:headEnd/>
            <a:tailEnd/>
          </a:ln>
        </p:spPr>
        <p:txBody>
          <a:bodyPr wrap="none" anchor="ctr"/>
          <a:lstStyle/>
          <a:p>
            <a:endParaRPr lang="en-US"/>
          </a:p>
        </p:txBody>
      </p:sp>
      <p:sp>
        <p:nvSpPr>
          <p:cNvPr id="32" name="Oval 67"/>
          <p:cNvSpPr>
            <a:spLocks noChangeArrowheads="1"/>
          </p:cNvSpPr>
          <p:nvPr/>
        </p:nvSpPr>
        <p:spPr bwMode="auto">
          <a:xfrm>
            <a:off x="3493398" y="6022975"/>
            <a:ext cx="142875" cy="142875"/>
          </a:xfrm>
          <a:prstGeom prst="ellipse">
            <a:avLst/>
          </a:prstGeom>
          <a:solidFill>
            <a:srgbClr val="0000FF"/>
          </a:solidFill>
          <a:ln w="9525">
            <a:solidFill>
              <a:schemeClr val="tx1"/>
            </a:solidFill>
            <a:round/>
            <a:headEnd/>
            <a:tailEnd/>
          </a:ln>
        </p:spPr>
        <p:txBody>
          <a:bodyPr wrap="none" anchor="ctr"/>
          <a:lstStyle/>
          <a:p>
            <a:endParaRPr lang="en-US"/>
          </a:p>
        </p:txBody>
      </p:sp>
      <p:sp>
        <p:nvSpPr>
          <p:cNvPr id="33" name="Oval 63"/>
          <p:cNvSpPr>
            <a:spLocks noChangeArrowheads="1"/>
          </p:cNvSpPr>
          <p:nvPr/>
        </p:nvSpPr>
        <p:spPr bwMode="auto">
          <a:xfrm>
            <a:off x="3833476" y="4038953"/>
            <a:ext cx="142875" cy="142875"/>
          </a:xfrm>
          <a:prstGeom prst="ellipse">
            <a:avLst/>
          </a:prstGeom>
          <a:solidFill>
            <a:srgbClr val="0000FF"/>
          </a:solidFill>
          <a:ln w="9525">
            <a:solidFill>
              <a:schemeClr val="tx1"/>
            </a:solidFill>
            <a:round/>
            <a:headEnd/>
            <a:tailEnd/>
          </a:ln>
        </p:spPr>
        <p:txBody>
          <a:bodyPr wrap="none" anchor="ctr"/>
          <a:lstStyle/>
          <a:p>
            <a:endParaRPr lang="en-US"/>
          </a:p>
        </p:txBody>
      </p:sp>
      <p:sp>
        <p:nvSpPr>
          <p:cNvPr id="34" name="Oval 76"/>
          <p:cNvSpPr>
            <a:spLocks noChangeArrowheads="1"/>
          </p:cNvSpPr>
          <p:nvPr/>
        </p:nvSpPr>
        <p:spPr bwMode="auto">
          <a:xfrm>
            <a:off x="5653088" y="5459413"/>
            <a:ext cx="142875" cy="142875"/>
          </a:xfrm>
          <a:prstGeom prst="ellipse">
            <a:avLst/>
          </a:prstGeom>
          <a:solidFill>
            <a:srgbClr val="00B050"/>
          </a:solidFill>
          <a:ln w="9525">
            <a:solidFill>
              <a:schemeClr val="tx1"/>
            </a:solidFill>
            <a:round/>
            <a:headEnd/>
            <a:tailEnd/>
          </a:ln>
        </p:spPr>
        <p:txBody>
          <a:bodyPr wrap="none" anchor="ctr"/>
          <a:lstStyle/>
          <a:p>
            <a:endParaRPr lang="en-US"/>
          </a:p>
        </p:txBody>
      </p:sp>
      <p:sp>
        <p:nvSpPr>
          <p:cNvPr id="35" name="Oval 76"/>
          <p:cNvSpPr>
            <a:spLocks noChangeArrowheads="1"/>
          </p:cNvSpPr>
          <p:nvPr/>
        </p:nvSpPr>
        <p:spPr bwMode="auto">
          <a:xfrm>
            <a:off x="5651500" y="5829300"/>
            <a:ext cx="142875" cy="142875"/>
          </a:xfrm>
          <a:prstGeom prst="ellipse">
            <a:avLst/>
          </a:prstGeom>
          <a:solidFill>
            <a:srgbClr val="FF0000"/>
          </a:solidFill>
          <a:ln w="9525">
            <a:solidFill>
              <a:schemeClr val="tx1"/>
            </a:solidFill>
            <a:round/>
            <a:headEnd/>
            <a:tailEnd/>
          </a:ln>
        </p:spPr>
        <p:txBody>
          <a:bodyPr wrap="none" anchor="ctr"/>
          <a:lstStyle/>
          <a:p>
            <a:endParaRPr lang="en-US"/>
          </a:p>
        </p:txBody>
      </p:sp>
      <p:sp>
        <p:nvSpPr>
          <p:cNvPr id="39" name="Oval 67"/>
          <p:cNvSpPr>
            <a:spLocks noChangeArrowheads="1"/>
          </p:cNvSpPr>
          <p:nvPr/>
        </p:nvSpPr>
        <p:spPr bwMode="auto">
          <a:xfrm>
            <a:off x="3505128" y="2522133"/>
            <a:ext cx="142875" cy="142875"/>
          </a:xfrm>
          <a:prstGeom prst="ellipse">
            <a:avLst/>
          </a:prstGeom>
          <a:solidFill>
            <a:srgbClr val="0000FF"/>
          </a:solidFill>
          <a:ln w="9525">
            <a:solidFill>
              <a:schemeClr val="tx1"/>
            </a:solidFill>
            <a:round/>
            <a:headEnd/>
            <a:tailEnd/>
          </a:ln>
        </p:spPr>
        <p:txBody>
          <a:bodyPr wrap="none" anchor="ctr"/>
          <a:lstStyle/>
          <a:p>
            <a:endParaRPr lang="en-US"/>
          </a:p>
        </p:txBody>
      </p:sp>
      <p:sp>
        <p:nvSpPr>
          <p:cNvPr id="40" name="Text Box 6"/>
          <p:cNvSpPr txBox="1">
            <a:spLocks noChangeArrowheads="1"/>
          </p:cNvSpPr>
          <p:nvPr/>
        </p:nvSpPr>
        <p:spPr bwMode="auto">
          <a:xfrm>
            <a:off x="3613161" y="2514600"/>
            <a:ext cx="4644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900" dirty="0" smtClean="0"/>
              <a:t>Delhi</a:t>
            </a:r>
            <a:endParaRPr lang="en-US" sz="900" dirty="0"/>
          </a:p>
        </p:txBody>
      </p:sp>
      <p:sp>
        <p:nvSpPr>
          <p:cNvPr id="2" name="Rectangle 1"/>
          <p:cNvSpPr/>
          <p:nvPr/>
        </p:nvSpPr>
        <p:spPr>
          <a:xfrm>
            <a:off x="2540047" y="154285"/>
            <a:ext cx="3568605"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COMPANY LOCATION</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42" name="Picture 41"/>
          <p:cNvPicPr/>
          <p:nvPr/>
        </p:nvPicPr>
        <p:blipFill>
          <a:blip r:embed="rId3"/>
          <a:stretch>
            <a:fillRect/>
          </a:stretch>
        </p:blipFill>
        <p:spPr>
          <a:xfrm>
            <a:off x="0" y="0"/>
            <a:ext cx="914400" cy="685800"/>
          </a:xfrm>
          <a:prstGeom prst="rect">
            <a:avLst/>
          </a:prstGeom>
        </p:spPr>
      </p:pic>
      <p:pic>
        <p:nvPicPr>
          <p:cNvPr id="43" name="Picture 42"/>
          <p:cNvPicPr/>
          <p:nvPr/>
        </p:nvPicPr>
        <p:blipFill>
          <a:blip r:embed="rId4"/>
          <a:stretch>
            <a:fillRect/>
          </a:stretch>
        </p:blipFill>
        <p:spPr>
          <a:xfrm>
            <a:off x="7956551" y="0"/>
            <a:ext cx="1187450" cy="533400"/>
          </a:xfrm>
          <a:prstGeom prst="rect">
            <a:avLst/>
          </a:prstGeom>
        </p:spPr>
      </p:pic>
      <p:sp>
        <p:nvSpPr>
          <p:cNvPr id="41" name="Oval 79"/>
          <p:cNvSpPr>
            <a:spLocks noChangeArrowheads="1"/>
          </p:cNvSpPr>
          <p:nvPr/>
        </p:nvSpPr>
        <p:spPr bwMode="auto">
          <a:xfrm>
            <a:off x="5286375" y="3390105"/>
            <a:ext cx="142875" cy="142875"/>
          </a:xfrm>
          <a:prstGeom prst="ellipse">
            <a:avLst/>
          </a:prstGeom>
          <a:solidFill>
            <a:srgbClr val="00B050"/>
          </a:solidFill>
          <a:ln w="9525">
            <a:solidFill>
              <a:schemeClr val="tx1"/>
            </a:solidFill>
            <a:round/>
            <a:headEnd/>
            <a:tailEnd/>
          </a:ln>
        </p:spPr>
        <p:txBody>
          <a:bodyPr wrap="none" anchor="ctr"/>
          <a:lstStyle/>
          <a:p>
            <a:endParaRPr lang="en-US" dirty="0"/>
          </a:p>
        </p:txBody>
      </p:sp>
    </p:spTree>
    <p:extLst>
      <p:ext uri="{BB962C8B-B14F-4D97-AF65-F5344CB8AC3E}">
        <p14:creationId xmlns:p14="http://schemas.microsoft.com/office/powerpoint/2010/main" val="33505083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0" y="0"/>
            <a:ext cx="914400" cy="685800"/>
          </a:xfrm>
          <a:prstGeom prst="rect">
            <a:avLst/>
          </a:prstGeom>
        </p:spPr>
      </p:pic>
      <p:pic>
        <p:nvPicPr>
          <p:cNvPr id="7" name="Picture 6"/>
          <p:cNvPicPr/>
          <p:nvPr/>
        </p:nvPicPr>
        <p:blipFill>
          <a:blip r:embed="rId3"/>
          <a:stretch>
            <a:fillRect/>
          </a:stretch>
        </p:blipFill>
        <p:spPr>
          <a:xfrm>
            <a:off x="7956551" y="0"/>
            <a:ext cx="1187450" cy="533400"/>
          </a:xfrm>
          <a:prstGeom prst="rect">
            <a:avLst/>
          </a:prstGeom>
        </p:spPr>
      </p:pic>
      <p:sp>
        <p:nvSpPr>
          <p:cNvPr id="8" name="TextBox 7"/>
          <p:cNvSpPr txBox="1"/>
          <p:nvPr/>
        </p:nvSpPr>
        <p:spPr>
          <a:xfrm>
            <a:off x="457200" y="515771"/>
            <a:ext cx="8305800" cy="5047536"/>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SCREENING EQUIPMENT</a:t>
            </a:r>
          </a:p>
          <a:p>
            <a:pPr algn="ctr"/>
            <a:endParaRPr lang="en-US" sz="2400" dirty="0" smtClean="0">
              <a:latin typeface="Comic Sans MS" pitchFamily="66" charset="0"/>
            </a:endParaRP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CIRCULAR MOTION VIBRATING SCREEN</a:t>
            </a:r>
          </a:p>
          <a:p>
            <a:pPr marL="285750" indent="-285750">
              <a:buFont typeface="Arial" pitchFamily="34" charset="0"/>
              <a:buChar char="•"/>
            </a:pPr>
            <a:endParaRPr lang="en-US" sz="1400"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LINEAR MOTION VIBRATING SCREEN</a:t>
            </a:r>
          </a:p>
          <a:p>
            <a:pPr marL="285750" indent="-285750">
              <a:buFont typeface="Arial" pitchFamily="34" charset="0"/>
              <a:buChar char="•"/>
            </a:pPr>
            <a:endParaRPr lang="en-US" sz="1400"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ROLLER SCREEN</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LIVE ROLL </a:t>
            </a:r>
            <a:r>
              <a:rPr lang="en-US" b="1" dirty="0">
                <a:solidFill>
                  <a:srgbClr val="0033CC"/>
                </a:solidFill>
                <a:latin typeface="Comic Sans MS" pitchFamily="66" charset="0"/>
              </a:rPr>
              <a:t>GRIZZLY (</a:t>
            </a:r>
            <a:r>
              <a:rPr lang="en-US" sz="1400" b="1" dirty="0">
                <a:solidFill>
                  <a:srgbClr val="0033CC"/>
                </a:solidFill>
                <a:latin typeface="Comic Sans MS" pitchFamily="66" charset="0"/>
              </a:rPr>
              <a:t>SIZE:  1200 </a:t>
            </a:r>
            <a:r>
              <a:rPr lang="en-US" sz="1400" b="1" dirty="0" smtClean="0">
                <a:solidFill>
                  <a:srgbClr val="0033CC"/>
                </a:solidFill>
                <a:latin typeface="Comic Sans MS" pitchFamily="66" charset="0"/>
              </a:rPr>
              <a:t>mm </a:t>
            </a:r>
            <a:r>
              <a:rPr lang="en-US" sz="1400" b="1" dirty="0">
                <a:solidFill>
                  <a:srgbClr val="0033CC"/>
                </a:solidFill>
                <a:latin typeface="Comic Sans MS" pitchFamily="66" charset="0"/>
              </a:rPr>
              <a:t>WIDE X </a:t>
            </a:r>
            <a:r>
              <a:rPr lang="en-US" sz="1400" b="1" dirty="0" smtClean="0">
                <a:solidFill>
                  <a:srgbClr val="0033CC"/>
                </a:solidFill>
                <a:latin typeface="Comic Sans MS" pitchFamily="66" charset="0"/>
              </a:rPr>
              <a:t>3800 mm LG, 1200 mm </a:t>
            </a:r>
            <a:r>
              <a:rPr lang="en-US" sz="1400" b="1" dirty="0">
                <a:solidFill>
                  <a:srgbClr val="0033CC"/>
                </a:solidFill>
                <a:latin typeface="Comic Sans MS" pitchFamily="66" charset="0"/>
              </a:rPr>
              <a:t>WIDE X  </a:t>
            </a:r>
            <a:r>
              <a:rPr lang="en-US" sz="1400" b="1" dirty="0" smtClean="0">
                <a:solidFill>
                  <a:srgbClr val="0033CC"/>
                </a:solidFill>
                <a:latin typeface="Comic Sans MS" pitchFamily="66" charset="0"/>
              </a:rPr>
              <a:t>4400 mm LG.)</a:t>
            </a:r>
            <a:endParaRPr lang="en-US" sz="1400" b="1" dirty="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HIGH PARTICLE ACCELERATION SCREEN</a:t>
            </a:r>
          </a:p>
          <a:p>
            <a:pPr marL="285750" indent="-285750">
              <a:buFont typeface="Arial" pitchFamily="34" charset="0"/>
              <a:buChar char="•"/>
            </a:pPr>
            <a:endParaRPr lang="en-US" sz="1400"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BANANA SCREEN</a:t>
            </a:r>
          </a:p>
          <a:p>
            <a:pPr marL="285750" indent="-285750">
              <a:buFont typeface="Arial" pitchFamily="34" charset="0"/>
              <a:buChar char="•"/>
            </a:pPr>
            <a:endParaRPr lang="en-US" sz="1400"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SCREENING FEEDER</a:t>
            </a:r>
          </a:p>
          <a:p>
            <a:pPr marL="285750" indent="-285750">
              <a:buFont typeface="Arial" pitchFamily="34" charset="0"/>
              <a:buChar char="•"/>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9955684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144160" y="914400"/>
            <a:ext cx="4987688" cy="380371"/>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CIRCULAR MOTION VIBRATING SCREEN</a:t>
            </a:r>
          </a:p>
        </p:txBody>
      </p:sp>
      <p:pic>
        <p:nvPicPr>
          <p:cNvPr id="5" name="Picture 3" descr="DSCN0289"/>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8000"/>
                    </a14:imgEffect>
                  </a14:imgLayer>
                </a14:imgProps>
              </a:ext>
            </a:extLst>
          </a:blip>
          <a:srcRect/>
          <a:stretch>
            <a:fillRect/>
          </a:stretch>
        </p:blipFill>
        <p:spPr bwMode="auto">
          <a:xfrm>
            <a:off x="5410200" y="3581400"/>
            <a:ext cx="3595093" cy="273068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506987" y="210119"/>
            <a:ext cx="4264309"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SCREENING</a:t>
            </a:r>
            <a:r>
              <a:rPr lang="en-US" sz="2400" b="1" dirty="0">
                <a:ln w="10541" cmpd="sng">
                  <a:solidFill>
                    <a:schemeClr val="accent1">
                      <a:shade val="88000"/>
                      <a:satMod val="110000"/>
                    </a:schemeClr>
                  </a:solidFill>
                  <a:prstDash val="solid"/>
                </a:ln>
                <a:latin typeface="Comic Sans MS" pitchFamily="66" charset="0"/>
              </a:rPr>
              <a:t>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4"/>
          <a:stretch>
            <a:fillRect/>
          </a:stretch>
        </p:blipFill>
        <p:spPr>
          <a:xfrm>
            <a:off x="0" y="0"/>
            <a:ext cx="914400" cy="685800"/>
          </a:xfrm>
          <a:prstGeom prst="rect">
            <a:avLst/>
          </a:prstGeom>
        </p:spPr>
      </p:pic>
      <p:pic>
        <p:nvPicPr>
          <p:cNvPr id="9" name="Picture 8"/>
          <p:cNvPicPr/>
          <p:nvPr/>
        </p:nvPicPr>
        <p:blipFill>
          <a:blip r:embed="rId5"/>
          <a:stretch>
            <a:fillRect/>
          </a:stretch>
        </p:blipFill>
        <p:spPr>
          <a:xfrm>
            <a:off x="7956551" y="0"/>
            <a:ext cx="1187450" cy="533400"/>
          </a:xfrm>
          <a:prstGeom prst="rect">
            <a:avLst/>
          </a:prstGeom>
        </p:spPr>
      </p:pic>
      <p:pic>
        <p:nvPicPr>
          <p:cNvPr id="11"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166047" y="1744538"/>
            <a:ext cx="5079243" cy="3368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923847" y="5519410"/>
            <a:ext cx="3410824" cy="523220"/>
          </a:xfrm>
          <a:prstGeom prst="rect">
            <a:avLst/>
          </a:prstGeom>
        </p:spPr>
        <p:txBody>
          <a:bodyPr wrap="square">
            <a:spAutoFit/>
          </a:bodyPr>
          <a:lstStyle/>
          <a:p>
            <a:pPr algn="ctr"/>
            <a:r>
              <a:rPr lang="en-US" sz="1400" b="1" dirty="0" smtClean="0">
                <a:solidFill>
                  <a:srgbClr val="0033CC"/>
                </a:solidFill>
                <a:latin typeface="Comic Sans MS" pitchFamily="66" charset="0"/>
              </a:rPr>
              <a:t>WIDTH 600 mm TO 2500 mm &amp; </a:t>
            </a:r>
          </a:p>
          <a:p>
            <a:pPr algn="ctr"/>
            <a:r>
              <a:rPr lang="en-US" sz="1400" b="1" dirty="0" smtClean="0">
                <a:solidFill>
                  <a:srgbClr val="0033CC"/>
                </a:solidFill>
                <a:latin typeface="Comic Sans MS" pitchFamily="66" charset="0"/>
              </a:rPr>
              <a:t>LENGTH 1300 mm TO 7000 mm,  </a:t>
            </a:r>
            <a:endParaRPr lang="en-US" sz="1400" b="1" dirty="0">
              <a:solidFill>
                <a:srgbClr val="0033CC"/>
              </a:solidFill>
              <a:latin typeface="Comic Sans MS" pitchFamily="66" charset="0"/>
            </a:endParaRPr>
          </a:p>
        </p:txBody>
      </p:sp>
      <p:pic>
        <p:nvPicPr>
          <p:cNvPr id="12185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595093" cy="198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365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7886" y="266700"/>
            <a:ext cx="4496629" cy="461665"/>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solidFill>
                  <a:srgbClr val="0033CC"/>
                </a:solidFill>
                <a:latin typeface="Comic Sans MS" pitchFamily="66" charset="0"/>
              </a:rPr>
              <a:t>SCREENING </a:t>
            </a:r>
            <a:r>
              <a:rPr lang="en-US" sz="2400" b="1" dirty="0" smtClean="0">
                <a:ln w="10541" cmpd="sng">
                  <a:solidFill>
                    <a:schemeClr val="accent1">
                      <a:shade val="88000"/>
                      <a:satMod val="110000"/>
                    </a:schemeClr>
                  </a:solidFill>
                  <a:prstDash val="solid"/>
                </a:ln>
                <a:solidFill>
                  <a:srgbClr val="0033CC"/>
                </a:solidFill>
                <a:latin typeface="Comic Sans MS" pitchFamily="66" charset="0"/>
              </a:rPr>
              <a:t>EQUIPMENT </a:t>
            </a:r>
            <a:endParaRPr lang="en-US" sz="2400" b="1" dirty="0">
              <a:ln w="10541" cmpd="sng">
                <a:solidFill>
                  <a:schemeClr val="accent1">
                    <a:shade val="88000"/>
                    <a:satMod val="110000"/>
                  </a:schemeClr>
                </a:solidFill>
                <a:prstDash val="solid"/>
              </a:ln>
              <a:solidFill>
                <a:srgbClr val="0033CC"/>
              </a:solidFill>
              <a:latin typeface="Comic Sans MS" pitchFamily="66" charset="0"/>
            </a:endParaRPr>
          </a:p>
        </p:txBody>
      </p:sp>
      <p:sp>
        <p:nvSpPr>
          <p:cNvPr id="5" name="Rectangle 2"/>
          <p:cNvSpPr txBox="1">
            <a:spLocks noChangeArrowheads="1"/>
          </p:cNvSpPr>
          <p:nvPr/>
        </p:nvSpPr>
        <p:spPr bwMode="auto">
          <a:xfrm>
            <a:off x="2203647" y="779930"/>
            <a:ext cx="4895306" cy="35886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US" sz="1600" dirty="0" smtClean="0">
                <a:ln w="10541" cmpd="sng">
                  <a:solidFill>
                    <a:schemeClr val="accent1">
                      <a:shade val="88000"/>
                      <a:satMod val="110000"/>
                    </a:schemeClr>
                  </a:solidFill>
                  <a:prstDash val="solid"/>
                </a:ln>
                <a:solidFill>
                  <a:srgbClr val="0033CC"/>
                </a:solidFill>
                <a:effectLst/>
                <a:latin typeface="Comic Sans MS" pitchFamily="66" charset="0"/>
              </a:rPr>
              <a:t> </a:t>
            </a:r>
            <a:r>
              <a:rPr lang="en-US" sz="1800" dirty="0" smtClean="0">
                <a:ln w="10541" cmpd="sng">
                  <a:solidFill>
                    <a:schemeClr val="accent1">
                      <a:shade val="88000"/>
                      <a:satMod val="110000"/>
                    </a:schemeClr>
                  </a:solidFill>
                  <a:prstDash val="solid"/>
                </a:ln>
                <a:solidFill>
                  <a:srgbClr val="0033CC"/>
                </a:solidFill>
                <a:effectLst/>
                <a:latin typeface="Comic Sans MS" pitchFamily="66" charset="0"/>
              </a:rPr>
              <a:t>LINEAR MOTION VIBRATING SCREEN</a:t>
            </a:r>
          </a:p>
        </p:txBody>
      </p:sp>
      <p:pic>
        <p:nvPicPr>
          <p:cNvPr id="6" name="Picture 6"/>
          <p:cNvPicPr>
            <a:picLocks noChangeAspect="1" noChangeArrowheads="1"/>
          </p:cNvPicPr>
          <p:nvPr/>
        </p:nvPicPr>
        <p:blipFill>
          <a:blip r:embed="rId2" cstate="print"/>
          <a:srcRect/>
          <a:stretch>
            <a:fillRect/>
          </a:stretch>
        </p:blipFill>
        <p:spPr bwMode="auto">
          <a:xfrm>
            <a:off x="171886" y="1642657"/>
            <a:ext cx="4572000" cy="3657600"/>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3"/>
          <a:stretch>
            <a:fillRect/>
          </a:stretch>
        </p:blipFill>
        <p:spPr>
          <a:xfrm>
            <a:off x="0" y="0"/>
            <a:ext cx="914400" cy="685800"/>
          </a:xfrm>
          <a:prstGeom prst="rect">
            <a:avLst/>
          </a:prstGeom>
        </p:spPr>
      </p:pic>
      <p:pic>
        <p:nvPicPr>
          <p:cNvPr id="9" name="Picture 8"/>
          <p:cNvPicPr/>
          <p:nvPr/>
        </p:nvPicPr>
        <p:blipFill>
          <a:blip r:embed="rId4"/>
          <a:stretch>
            <a:fillRect/>
          </a:stretch>
        </p:blipFill>
        <p:spPr>
          <a:xfrm>
            <a:off x="7956551" y="0"/>
            <a:ext cx="1187450" cy="533400"/>
          </a:xfrm>
          <a:prstGeom prst="rect">
            <a:avLst/>
          </a:prstGeom>
        </p:spPr>
      </p:pic>
      <p:sp>
        <p:nvSpPr>
          <p:cNvPr id="10" name="Rectangle 9"/>
          <p:cNvSpPr/>
          <p:nvPr/>
        </p:nvSpPr>
        <p:spPr>
          <a:xfrm>
            <a:off x="2819399" y="5486400"/>
            <a:ext cx="4136409" cy="738664"/>
          </a:xfrm>
          <a:prstGeom prst="rect">
            <a:avLst/>
          </a:prstGeom>
        </p:spPr>
        <p:txBody>
          <a:bodyPr wrap="square">
            <a:spAutoFit/>
          </a:bodyPr>
          <a:lstStyle/>
          <a:p>
            <a:r>
              <a:rPr lang="en-US" sz="1400" b="1" dirty="0" smtClean="0">
                <a:solidFill>
                  <a:srgbClr val="0033CC"/>
                </a:solidFill>
                <a:latin typeface="Comic Sans MS" panose="030F0702030302020204" pitchFamily="66" charset="0"/>
              </a:rPr>
              <a:t>SIZES : </a:t>
            </a:r>
          </a:p>
          <a:p>
            <a:r>
              <a:rPr lang="en-US" sz="1400" b="1" dirty="0" smtClean="0">
                <a:solidFill>
                  <a:srgbClr val="0033CC"/>
                </a:solidFill>
                <a:latin typeface="Comic Sans MS" panose="030F0702030302020204" pitchFamily="66" charset="0"/>
              </a:rPr>
              <a:t>FROM 1200 mm WIDE X 2500 mm LONG  </a:t>
            </a:r>
          </a:p>
          <a:p>
            <a:r>
              <a:rPr lang="en-US" sz="1400" b="1" dirty="0" smtClean="0">
                <a:solidFill>
                  <a:srgbClr val="0033CC"/>
                </a:solidFill>
                <a:latin typeface="Comic Sans MS" panose="030F0702030302020204" pitchFamily="66" charset="0"/>
              </a:rPr>
              <a:t>TO 3400 mm WIDE X  6500 mm LONG</a:t>
            </a:r>
            <a:endParaRPr lang="en-US" dirty="0">
              <a:solidFill>
                <a:srgbClr val="0033CC"/>
              </a:solidFill>
            </a:endParaRPr>
          </a:p>
        </p:txBody>
      </p:sp>
      <p:pic>
        <p:nvPicPr>
          <p:cNvPr id="120834" name="Picture 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24000"/>
                    </a14:imgEffect>
                  </a14:imgLayer>
                </a14:imgProps>
              </a:ext>
              <a:ext uri="{28A0092B-C50C-407E-A947-70E740481C1C}">
                <a14:useLocalDpi xmlns:a14="http://schemas.microsoft.com/office/drawing/2010/main" val="0"/>
              </a:ext>
            </a:extLst>
          </a:blip>
          <a:srcRect/>
          <a:stretch>
            <a:fillRect/>
          </a:stretch>
        </p:blipFill>
        <p:spPr bwMode="auto">
          <a:xfrm>
            <a:off x="4887603" y="1642657"/>
            <a:ext cx="4138599" cy="364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112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8000"/>
                    </a14:imgEffect>
                  </a14:imgLayer>
                </a14:imgProps>
              </a:ext>
              <a:ext uri="{28A0092B-C50C-407E-A947-70E740481C1C}">
                <a14:useLocalDpi xmlns:a14="http://schemas.microsoft.com/office/drawing/2010/main" val="0"/>
              </a:ext>
            </a:extLst>
          </a:blip>
          <a:srcRect/>
          <a:stretch>
            <a:fillRect/>
          </a:stretch>
        </p:blipFill>
        <p:spPr bwMode="auto">
          <a:xfrm>
            <a:off x="152401" y="838200"/>
            <a:ext cx="5410200"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descr="e4"/>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3000"/>
                    </a14:imgEffect>
                  </a14:imgLayer>
                </a14:imgProps>
              </a:ext>
            </a:extLst>
          </a:blip>
          <a:srcRect/>
          <a:stretch>
            <a:fillRect/>
          </a:stretch>
        </p:blipFill>
        <p:spPr bwMode="auto">
          <a:xfrm>
            <a:off x="4724400" y="4191000"/>
            <a:ext cx="4297060" cy="258271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574502" y="280551"/>
            <a:ext cx="4264309"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SCREENING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6"/>
          <a:stretch>
            <a:fillRect/>
          </a:stretch>
        </p:blipFill>
        <p:spPr>
          <a:xfrm>
            <a:off x="0" y="0"/>
            <a:ext cx="914400" cy="685800"/>
          </a:xfrm>
          <a:prstGeom prst="rect">
            <a:avLst/>
          </a:prstGeom>
        </p:spPr>
      </p:pic>
      <p:pic>
        <p:nvPicPr>
          <p:cNvPr id="9" name="Picture 8"/>
          <p:cNvPicPr/>
          <p:nvPr/>
        </p:nvPicPr>
        <p:blipFill>
          <a:blip r:embed="rId7"/>
          <a:stretch>
            <a:fillRect/>
          </a:stretch>
        </p:blipFill>
        <p:spPr>
          <a:xfrm>
            <a:off x="7956551" y="0"/>
            <a:ext cx="1187450" cy="533400"/>
          </a:xfrm>
          <a:prstGeom prst="rect">
            <a:avLst/>
          </a:prstGeom>
        </p:spPr>
      </p:pic>
      <p:sp>
        <p:nvSpPr>
          <p:cNvPr id="10" name="Rectangle 9"/>
          <p:cNvSpPr/>
          <p:nvPr/>
        </p:nvSpPr>
        <p:spPr>
          <a:xfrm>
            <a:off x="602174" y="5968420"/>
            <a:ext cx="3944656" cy="738664"/>
          </a:xfrm>
          <a:prstGeom prst="rect">
            <a:avLst/>
          </a:prstGeom>
        </p:spPr>
        <p:txBody>
          <a:bodyPr wrap="square">
            <a:spAutoFit/>
          </a:bodyPr>
          <a:lstStyle/>
          <a:p>
            <a:pPr algn="ctr"/>
            <a:r>
              <a:rPr lang="en-US" sz="1400" b="1" dirty="0" smtClean="0">
                <a:solidFill>
                  <a:srgbClr val="0033CC"/>
                </a:solidFill>
                <a:latin typeface="Comic Sans MS" panose="030F0702030302020204" pitchFamily="66" charset="0"/>
              </a:rPr>
              <a:t>SIZES : </a:t>
            </a:r>
          </a:p>
          <a:p>
            <a:pPr algn="ctr"/>
            <a:r>
              <a:rPr lang="en-US" sz="1400" b="1" dirty="0" smtClean="0">
                <a:solidFill>
                  <a:srgbClr val="0033CC"/>
                </a:solidFill>
                <a:latin typeface="Comic Sans MS" panose="030F0702030302020204" pitchFamily="66" charset="0"/>
              </a:rPr>
              <a:t>FROM 1500 mm WIDE X 3000 mm LONG </a:t>
            </a:r>
          </a:p>
          <a:p>
            <a:pPr algn="ctr"/>
            <a:r>
              <a:rPr lang="en-US" sz="1400" b="1" dirty="0" smtClean="0">
                <a:solidFill>
                  <a:srgbClr val="0033CC"/>
                </a:solidFill>
                <a:latin typeface="Comic Sans MS" panose="030F0702030302020204" pitchFamily="66" charset="0"/>
              </a:rPr>
              <a:t>TO 2400 mm WIDE X 6000 mm LONG </a:t>
            </a:r>
            <a:endParaRPr lang="en-US" sz="1400" b="1" dirty="0">
              <a:solidFill>
                <a:srgbClr val="0033CC"/>
              </a:solidFill>
              <a:latin typeface="Comic Sans MS" panose="030F0702030302020204" pitchFamily="66" charset="0"/>
            </a:endParaRPr>
          </a:p>
        </p:txBody>
      </p:sp>
      <p:sp>
        <p:nvSpPr>
          <p:cNvPr id="11" name="Rectangle 2"/>
          <p:cNvSpPr>
            <a:spLocks noGrp="1" noChangeArrowheads="1"/>
          </p:cNvSpPr>
          <p:nvPr>
            <p:ph type="title"/>
          </p:nvPr>
        </p:nvSpPr>
        <p:spPr bwMode="auto">
          <a:xfrm>
            <a:off x="6172200" y="1981200"/>
            <a:ext cx="2068513"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ROLLER SCREEN</a:t>
            </a:r>
          </a:p>
        </p:txBody>
      </p:sp>
    </p:spTree>
    <p:extLst>
      <p:ext uri="{BB962C8B-B14F-4D97-AF65-F5344CB8AC3E}">
        <p14:creationId xmlns:p14="http://schemas.microsoft.com/office/powerpoint/2010/main" val="12472252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97683" y="1020875"/>
            <a:ext cx="5257800" cy="369332"/>
          </a:xfrm>
          <a:prstGeom prst="rect">
            <a:avLst/>
          </a:prstGeom>
        </p:spPr>
        <p:txBody>
          <a:bodyPr wrap="squar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HIGH PARTICLE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ACCELARATION SCREEN</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6" name="TextBox 5"/>
          <p:cNvSpPr txBox="1"/>
          <p:nvPr/>
        </p:nvSpPr>
        <p:spPr>
          <a:xfrm>
            <a:off x="2438400" y="154716"/>
            <a:ext cx="4435496"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SCREENING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02" y="1921898"/>
            <a:ext cx="4919096" cy="34883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Flip flow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3000"/>
                    </a14:imgEffect>
                  </a14:imgLayer>
                </a14:imgProps>
              </a:ext>
            </a:extLst>
          </a:blip>
          <a:srcRect/>
          <a:stretch>
            <a:fillRect/>
          </a:stretch>
        </p:blipFill>
        <p:spPr bwMode="auto">
          <a:xfrm>
            <a:off x="5257800" y="2209800"/>
            <a:ext cx="3821006" cy="2971799"/>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2689754" y="5535978"/>
            <a:ext cx="3932787" cy="738664"/>
          </a:xfrm>
          <a:prstGeom prst="rect">
            <a:avLst/>
          </a:prstGeom>
        </p:spPr>
        <p:txBody>
          <a:bodyPr wrap="square">
            <a:spAutoFit/>
          </a:bodyPr>
          <a:lstStyle/>
          <a:p>
            <a:r>
              <a:rPr lang="en-US" sz="1400" b="1" dirty="0">
                <a:solidFill>
                  <a:srgbClr val="0033CC"/>
                </a:solidFill>
                <a:latin typeface="Comic Sans MS" panose="030F0702030302020204" pitchFamily="66" charset="0"/>
              </a:rPr>
              <a:t>SIZES : </a:t>
            </a:r>
          </a:p>
          <a:p>
            <a:r>
              <a:rPr lang="en-US" sz="1400" b="1" dirty="0">
                <a:solidFill>
                  <a:srgbClr val="0033CC"/>
                </a:solidFill>
                <a:latin typeface="Comic Sans MS" panose="030F0702030302020204" pitchFamily="66" charset="0"/>
              </a:rPr>
              <a:t>FROM 1500 </a:t>
            </a:r>
            <a:r>
              <a:rPr lang="en-US" sz="1400" b="1" dirty="0" smtClean="0">
                <a:solidFill>
                  <a:srgbClr val="0033CC"/>
                </a:solidFill>
                <a:latin typeface="Comic Sans MS" panose="030F0702030302020204" pitchFamily="66" charset="0"/>
              </a:rPr>
              <a:t>mm </a:t>
            </a:r>
            <a:r>
              <a:rPr lang="en-US" sz="1400" b="1" dirty="0">
                <a:solidFill>
                  <a:srgbClr val="0033CC"/>
                </a:solidFill>
                <a:latin typeface="Comic Sans MS" panose="030F0702030302020204" pitchFamily="66" charset="0"/>
              </a:rPr>
              <a:t>WIDE X 4410 </a:t>
            </a:r>
            <a:r>
              <a:rPr lang="en-US" sz="1400" b="1" dirty="0" smtClean="0">
                <a:solidFill>
                  <a:srgbClr val="0033CC"/>
                </a:solidFill>
                <a:latin typeface="Comic Sans MS" panose="030F0702030302020204" pitchFamily="66" charset="0"/>
              </a:rPr>
              <a:t>mm </a:t>
            </a:r>
            <a:r>
              <a:rPr lang="en-US" sz="1400" b="1" dirty="0">
                <a:solidFill>
                  <a:srgbClr val="0033CC"/>
                </a:solidFill>
                <a:latin typeface="Comic Sans MS" panose="030F0702030302020204" pitchFamily="66" charset="0"/>
              </a:rPr>
              <a:t>LONG </a:t>
            </a:r>
          </a:p>
          <a:p>
            <a:r>
              <a:rPr lang="en-US" sz="1400" b="1" dirty="0">
                <a:solidFill>
                  <a:srgbClr val="0033CC"/>
                </a:solidFill>
                <a:latin typeface="Comic Sans MS" panose="030F0702030302020204" pitchFamily="66" charset="0"/>
              </a:rPr>
              <a:t>TO 2000 </a:t>
            </a:r>
            <a:r>
              <a:rPr lang="en-US" sz="1400" b="1" dirty="0" smtClean="0">
                <a:solidFill>
                  <a:srgbClr val="0033CC"/>
                </a:solidFill>
                <a:latin typeface="Comic Sans MS" panose="030F0702030302020204" pitchFamily="66" charset="0"/>
              </a:rPr>
              <a:t>mm </a:t>
            </a:r>
            <a:r>
              <a:rPr lang="en-US" sz="1400" b="1" dirty="0">
                <a:solidFill>
                  <a:srgbClr val="0033CC"/>
                </a:solidFill>
                <a:latin typeface="Comic Sans MS" panose="030F0702030302020204" pitchFamily="66" charset="0"/>
              </a:rPr>
              <a:t>WIDE X 8800 </a:t>
            </a:r>
            <a:r>
              <a:rPr lang="en-US" sz="1400" b="1" dirty="0" smtClean="0">
                <a:solidFill>
                  <a:srgbClr val="0033CC"/>
                </a:solidFill>
                <a:latin typeface="Comic Sans MS" panose="030F0702030302020204" pitchFamily="66" charset="0"/>
              </a:rPr>
              <a:t>mm </a:t>
            </a:r>
            <a:r>
              <a:rPr lang="en-US" sz="1400" b="1" dirty="0">
                <a:solidFill>
                  <a:srgbClr val="0033CC"/>
                </a:solidFill>
                <a:latin typeface="Comic Sans MS" panose="030F0702030302020204" pitchFamily="66" charset="0"/>
              </a:rPr>
              <a:t>LONG </a:t>
            </a:r>
          </a:p>
        </p:txBody>
      </p:sp>
      <p:pic>
        <p:nvPicPr>
          <p:cNvPr id="12" name="Picture 11"/>
          <p:cNvPicPr/>
          <p:nvPr/>
        </p:nvPicPr>
        <p:blipFill>
          <a:blip r:embed="rId5"/>
          <a:stretch>
            <a:fillRect/>
          </a:stretch>
        </p:blipFill>
        <p:spPr>
          <a:xfrm>
            <a:off x="0" y="0"/>
            <a:ext cx="914400" cy="685800"/>
          </a:xfrm>
          <a:prstGeom prst="rect">
            <a:avLst/>
          </a:prstGeom>
        </p:spPr>
      </p:pic>
      <p:pic>
        <p:nvPicPr>
          <p:cNvPr id="13" name="Picture 12"/>
          <p:cNvPicPr/>
          <p:nvPr/>
        </p:nvPicPr>
        <p:blipFill>
          <a:blip r:embed="rId6"/>
          <a:stretch>
            <a:fillRect/>
          </a:stretch>
        </p:blipFill>
        <p:spPr>
          <a:xfrm>
            <a:off x="7956551" y="0"/>
            <a:ext cx="1187450" cy="533400"/>
          </a:xfrm>
          <a:prstGeom prst="rect">
            <a:avLst/>
          </a:prstGeom>
        </p:spPr>
      </p:pic>
    </p:spTree>
    <p:extLst>
      <p:ext uri="{BB962C8B-B14F-4D97-AF65-F5344CB8AC3E}">
        <p14:creationId xmlns:p14="http://schemas.microsoft.com/office/powerpoint/2010/main" val="34662131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404519"/>
            <a:ext cx="4572000" cy="461665"/>
          </a:xfrm>
          <a:prstGeom prst="rect">
            <a:avLst/>
          </a:prstGeom>
        </p:spPr>
        <p:txBody>
          <a:bodyPr>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GRINDING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5" name="Rectangle 4"/>
          <p:cNvSpPr/>
          <p:nvPr/>
        </p:nvSpPr>
        <p:spPr>
          <a:xfrm>
            <a:off x="457200" y="1420182"/>
            <a:ext cx="4572000" cy="1754326"/>
          </a:xfrm>
          <a:prstGeom prst="rect">
            <a:avLst/>
          </a:prstGeom>
        </p:spPr>
        <p:txBody>
          <a:bodyPr>
            <a:spAutoFit/>
          </a:bodyPr>
          <a:lstStyle/>
          <a:p>
            <a:pPr marL="285750" indent="-285750">
              <a:buFont typeface="Arial" pitchFamily="34" charset="0"/>
              <a:buChar char="•"/>
            </a:pPr>
            <a:r>
              <a:rPr lang="en-US" b="1" dirty="0">
                <a:solidFill>
                  <a:srgbClr val="0033CC"/>
                </a:solidFill>
                <a:latin typeface="Comic Sans MS" pitchFamily="66" charset="0"/>
              </a:rPr>
              <a:t>BALL MILL</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ROD MILL</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VIBRATING TUBE MILL</a:t>
            </a:r>
          </a:p>
          <a:p>
            <a:pPr marL="285750" indent="-285750">
              <a:buFont typeface="Arial" pitchFamily="34" charset="0"/>
              <a:buChar char="•"/>
            </a:pPr>
            <a:endParaRPr lang="en-US" b="1" dirty="0">
              <a:solidFill>
                <a:srgbClr val="0033CC"/>
              </a:solidFill>
              <a:latin typeface="Comic Sans MS" pitchFamily="66" charset="0"/>
            </a:endParaRPr>
          </a:p>
        </p:txBody>
      </p:sp>
      <p:pic>
        <p:nvPicPr>
          <p:cNvPr id="6" name="Picture 5"/>
          <p:cNvPicPr/>
          <p:nvPr/>
        </p:nvPicPr>
        <p:blipFill>
          <a:blip r:embed="rId2"/>
          <a:stretch>
            <a:fillRect/>
          </a:stretch>
        </p:blipFill>
        <p:spPr>
          <a:xfrm>
            <a:off x="0" y="0"/>
            <a:ext cx="914400" cy="685800"/>
          </a:xfrm>
          <a:prstGeom prst="rect">
            <a:avLst/>
          </a:prstGeom>
        </p:spPr>
      </p:pic>
      <p:pic>
        <p:nvPicPr>
          <p:cNvPr id="7" name="Picture 6"/>
          <p:cNvPicPr/>
          <p:nvPr/>
        </p:nvPicPr>
        <p:blipFill>
          <a:blip r:embed="rId3"/>
          <a:stretch>
            <a:fillRect/>
          </a:stretch>
        </p:blipFill>
        <p:spPr>
          <a:xfrm>
            <a:off x="7956551" y="0"/>
            <a:ext cx="1187450" cy="533400"/>
          </a:xfrm>
          <a:prstGeom prst="rect">
            <a:avLst/>
          </a:prstGeom>
        </p:spPr>
      </p:pic>
    </p:spTree>
    <p:extLst>
      <p:ext uri="{BB962C8B-B14F-4D97-AF65-F5344CB8AC3E}">
        <p14:creationId xmlns:p14="http://schemas.microsoft.com/office/powerpoint/2010/main" val="3847116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40106" y="948898"/>
            <a:ext cx="1435008"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BALL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MILL</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8" name="Rectangle 7"/>
          <p:cNvSpPr/>
          <p:nvPr/>
        </p:nvSpPr>
        <p:spPr>
          <a:xfrm>
            <a:off x="5551714" y="1926609"/>
            <a:ext cx="3711878" cy="954107"/>
          </a:xfrm>
          <a:prstGeom prst="rect">
            <a:avLst/>
          </a:prstGeom>
        </p:spPr>
        <p:txBody>
          <a:bodyPr wrap="square">
            <a:spAutoFit/>
          </a:bodyPr>
          <a:lstStyle/>
          <a:p>
            <a:r>
              <a:rPr lang="en-US" sz="1400" b="1" dirty="0" smtClean="0">
                <a:solidFill>
                  <a:srgbClr val="0033CC"/>
                </a:solidFill>
                <a:latin typeface="Comic Sans MS" pitchFamily="66" charset="0"/>
              </a:rPr>
              <a:t>SIZE: UPTO 4.8 m DIA</a:t>
            </a:r>
          </a:p>
          <a:p>
            <a:r>
              <a:rPr lang="en-US" sz="1400" b="1" dirty="0" smtClean="0">
                <a:solidFill>
                  <a:srgbClr val="0033CC"/>
                </a:solidFill>
                <a:latin typeface="Comic Sans MS" pitchFamily="66" charset="0"/>
              </a:rPr>
              <a:t>MOTOR :UPTO 4600 kw</a:t>
            </a:r>
          </a:p>
          <a:p>
            <a:r>
              <a:rPr lang="en-US" sz="1400" b="1" dirty="0" smtClean="0">
                <a:solidFill>
                  <a:srgbClr val="0033CC"/>
                </a:solidFill>
                <a:latin typeface="Comic Sans MS" pitchFamily="66" charset="0"/>
              </a:rPr>
              <a:t>FEED:80% MINUS 20 mm</a:t>
            </a:r>
          </a:p>
          <a:p>
            <a:r>
              <a:rPr lang="en-US" sz="1400" b="1" dirty="0" smtClean="0">
                <a:solidFill>
                  <a:srgbClr val="0033CC"/>
                </a:solidFill>
                <a:latin typeface="Comic Sans MS" pitchFamily="66" charset="0"/>
              </a:rPr>
              <a:t>PRODUCT:80% MINUS 44 MICRONS</a:t>
            </a:r>
            <a:endParaRPr lang="en-US" sz="1400" b="1" dirty="0">
              <a:solidFill>
                <a:srgbClr val="0033CC"/>
              </a:solidFill>
              <a:latin typeface="Comic Sans MS" pitchFamily="66" charset="0"/>
            </a:endParaRPr>
          </a:p>
        </p:txBody>
      </p:sp>
      <p:pic>
        <p:nvPicPr>
          <p:cNvPr id="11" name="Content Placeholder 3" descr="DSC_0019.JPG"/>
          <p:cNvPicPr>
            <a:picLocks noGrp="1" noChangeAspect="1"/>
          </p:cNvPicPr>
          <p:nvPr>
            <p:ph idx="4294967295"/>
          </p:nvPr>
        </p:nvPicPr>
        <p:blipFill>
          <a:blip r:embed="rId2" cstate="print"/>
          <a:srcRect/>
          <a:stretch>
            <a:fillRect/>
          </a:stretch>
        </p:blipFill>
        <p:spPr bwMode="auto">
          <a:xfrm>
            <a:off x="5352368" y="4479301"/>
            <a:ext cx="3756311" cy="2298638"/>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201595" y="5105400"/>
            <a:ext cx="4177907" cy="523220"/>
          </a:xfrm>
          <a:prstGeom prst="rect">
            <a:avLst/>
          </a:prstGeom>
        </p:spPr>
        <p:txBody>
          <a:bodyPr wrap="square">
            <a:spAutoFit/>
          </a:bodyPr>
          <a:lstStyle/>
          <a:p>
            <a:r>
              <a:rPr lang="en-US" sz="1400" b="1" dirty="0">
                <a:solidFill>
                  <a:srgbClr val="0033CC"/>
                </a:solidFill>
                <a:latin typeface="Comic Sans MS" pitchFamily="66" charset="0"/>
              </a:rPr>
              <a:t>LARGEST SIZE  BALL MILL SHELL </a:t>
            </a:r>
            <a:endParaRPr lang="en-US" sz="1400" b="1" dirty="0" smtClean="0">
              <a:solidFill>
                <a:srgbClr val="0033CC"/>
              </a:solidFill>
              <a:latin typeface="Comic Sans MS" pitchFamily="66" charset="0"/>
            </a:endParaRPr>
          </a:p>
          <a:p>
            <a:r>
              <a:rPr lang="en-US" sz="1400" b="1" dirty="0" smtClean="0">
                <a:solidFill>
                  <a:srgbClr val="0033CC"/>
                </a:solidFill>
                <a:latin typeface="Comic Sans MS" pitchFamily="66" charset="0"/>
              </a:rPr>
              <a:t>4.8 m </a:t>
            </a:r>
            <a:r>
              <a:rPr lang="en-US" sz="1400" b="1" dirty="0" err="1" smtClean="0">
                <a:solidFill>
                  <a:srgbClr val="0033CC"/>
                </a:solidFill>
                <a:latin typeface="Comic Sans MS" pitchFamily="66" charset="0"/>
              </a:rPr>
              <a:t>Dia</a:t>
            </a:r>
            <a:r>
              <a:rPr lang="en-US" sz="1400" b="1" dirty="0" smtClean="0">
                <a:solidFill>
                  <a:srgbClr val="0033CC"/>
                </a:solidFill>
                <a:latin typeface="Comic Sans MS" pitchFamily="66" charset="0"/>
              </a:rPr>
              <a:t> </a:t>
            </a:r>
            <a:r>
              <a:rPr lang="en-US" sz="1400" b="1" dirty="0">
                <a:solidFill>
                  <a:srgbClr val="0033CC"/>
                </a:solidFill>
                <a:latin typeface="Comic Sans MS" pitchFamily="66" charset="0"/>
              </a:rPr>
              <a:t>X 8.0 M LG </a:t>
            </a:r>
            <a:r>
              <a:rPr lang="en-US" sz="1400" b="1" dirty="0" smtClean="0">
                <a:solidFill>
                  <a:srgbClr val="0033CC"/>
                </a:solidFill>
                <a:latin typeface="Comic Sans MS" pitchFamily="66" charset="0"/>
              </a:rPr>
              <a:t>(FOR DEIFY) </a:t>
            </a:r>
            <a:endParaRPr lang="en-US" sz="1400" dirty="0"/>
          </a:p>
        </p:txBody>
      </p:sp>
      <p:pic>
        <p:nvPicPr>
          <p:cNvPr id="13" name="Picture 12"/>
          <p:cNvPicPr/>
          <p:nvPr/>
        </p:nvPicPr>
        <p:blipFill>
          <a:blip r:embed="rId3"/>
          <a:stretch>
            <a:fillRect/>
          </a:stretch>
        </p:blipFill>
        <p:spPr>
          <a:xfrm>
            <a:off x="0" y="0"/>
            <a:ext cx="914400" cy="685800"/>
          </a:xfrm>
          <a:prstGeom prst="rect">
            <a:avLst/>
          </a:prstGeom>
        </p:spPr>
      </p:pic>
      <p:pic>
        <p:nvPicPr>
          <p:cNvPr id="15" name="Picture 14"/>
          <p:cNvPicPr/>
          <p:nvPr/>
        </p:nvPicPr>
        <p:blipFill>
          <a:blip r:embed="rId4"/>
          <a:stretch>
            <a:fillRect/>
          </a:stretch>
        </p:blipFill>
        <p:spPr>
          <a:xfrm>
            <a:off x="7956551" y="0"/>
            <a:ext cx="1187450" cy="533400"/>
          </a:xfrm>
          <a:prstGeom prst="rect">
            <a:avLst/>
          </a:prstGeom>
        </p:spPr>
      </p:pic>
      <p:sp>
        <p:nvSpPr>
          <p:cNvPr id="16" name="Rectangle 15"/>
          <p:cNvSpPr/>
          <p:nvPr/>
        </p:nvSpPr>
        <p:spPr>
          <a:xfrm>
            <a:off x="2286000" y="302567"/>
            <a:ext cx="4572000" cy="461665"/>
          </a:xfrm>
          <a:prstGeom prst="rect">
            <a:avLst/>
          </a:prstGeom>
        </p:spPr>
        <p:txBody>
          <a:bodyPr>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GRINDING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08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0" y="1318230"/>
            <a:ext cx="5491884" cy="3177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1490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200400" y="990600"/>
            <a:ext cx="2057400" cy="563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None/>
            </a:pPr>
            <a:r>
              <a:rPr lang="en-US" sz="1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Comic Sans MS" pitchFamily="66" charset="0"/>
              </a:rPr>
              <a:t>ROD MILL</a:t>
            </a:r>
          </a:p>
        </p:txBody>
      </p:sp>
      <p:sp>
        <p:nvSpPr>
          <p:cNvPr id="5" name="Rectangle 3"/>
          <p:cNvSpPr txBox="1">
            <a:spLocks noChangeArrowheads="1"/>
          </p:cNvSpPr>
          <p:nvPr/>
        </p:nvSpPr>
        <p:spPr bwMode="auto">
          <a:xfrm>
            <a:off x="3200400" y="5736565"/>
            <a:ext cx="3128962" cy="8166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400" b="1" dirty="0" smtClean="0">
                <a:solidFill>
                  <a:srgbClr val="0033CC"/>
                </a:solidFill>
                <a:latin typeface="Comic Sans MS" pitchFamily="66" charset="0"/>
              </a:rPr>
              <a:t>SIZE: UPTO 4.4 m DIA</a:t>
            </a:r>
          </a:p>
          <a:p>
            <a:pPr marL="45720" indent="0">
              <a:buNone/>
            </a:pPr>
            <a:r>
              <a:rPr lang="en-US" sz="1400" b="1" dirty="0">
                <a:solidFill>
                  <a:srgbClr val="0033CC"/>
                </a:solidFill>
                <a:latin typeface="Comic Sans MS" pitchFamily="66" charset="0"/>
              </a:rPr>
              <a:t>LENGTH</a:t>
            </a:r>
            <a:r>
              <a:rPr lang="en-US" sz="1400" b="1" dirty="0" smtClean="0">
                <a:solidFill>
                  <a:srgbClr val="0033CC"/>
                </a:solidFill>
                <a:latin typeface="Comic Sans MS" pitchFamily="66" charset="0"/>
              </a:rPr>
              <a:t> : UPTO 6.3 m  </a:t>
            </a:r>
          </a:p>
          <a:p>
            <a:endParaRPr lang="en-US" dirty="0" smtClean="0"/>
          </a:p>
        </p:txBody>
      </p:sp>
      <p:pic>
        <p:nvPicPr>
          <p:cNvPr id="6" name="Picture 3" descr="DSCF4172"/>
          <p:cNvPicPr>
            <a:picLocks noChangeAspect="1" noChangeArrowheads="1"/>
          </p:cNvPicPr>
          <p:nvPr/>
        </p:nvPicPr>
        <p:blipFill>
          <a:blip r:embed="rId2" cstate="print"/>
          <a:srcRect/>
          <a:stretch>
            <a:fillRect/>
          </a:stretch>
        </p:blipFill>
        <p:spPr bwMode="auto">
          <a:xfrm>
            <a:off x="838200" y="1467779"/>
            <a:ext cx="7467600" cy="4114800"/>
          </a:xfrm>
          <a:prstGeom prst="rect">
            <a:avLst/>
          </a:prstGeom>
          <a:ln>
            <a:noFill/>
          </a:ln>
          <a:effectLst>
            <a:outerShdw blurRad="292100" dist="139700" dir="2700000" algn="tl" rotWithShape="0">
              <a:srgbClr val="333333">
                <a:alpha val="65000"/>
              </a:srgbClr>
            </a:outerShdw>
          </a:effectLst>
        </p:spPr>
      </p:pic>
      <p:pic>
        <p:nvPicPr>
          <p:cNvPr id="12" name="Picture 11"/>
          <p:cNvPicPr/>
          <p:nvPr/>
        </p:nvPicPr>
        <p:blipFill>
          <a:blip r:embed="rId3"/>
          <a:stretch>
            <a:fillRect/>
          </a:stretch>
        </p:blipFill>
        <p:spPr>
          <a:xfrm>
            <a:off x="0" y="0"/>
            <a:ext cx="914400" cy="685800"/>
          </a:xfrm>
          <a:prstGeom prst="rect">
            <a:avLst/>
          </a:prstGeom>
        </p:spPr>
      </p:pic>
      <p:pic>
        <p:nvPicPr>
          <p:cNvPr id="13" name="Picture 12"/>
          <p:cNvPicPr/>
          <p:nvPr/>
        </p:nvPicPr>
        <p:blipFill>
          <a:blip r:embed="rId4"/>
          <a:stretch>
            <a:fillRect/>
          </a:stretch>
        </p:blipFill>
        <p:spPr>
          <a:xfrm>
            <a:off x="7956551" y="0"/>
            <a:ext cx="1187450" cy="533400"/>
          </a:xfrm>
          <a:prstGeom prst="rect">
            <a:avLst/>
          </a:prstGeom>
        </p:spPr>
      </p:pic>
      <p:sp>
        <p:nvSpPr>
          <p:cNvPr id="14" name="Rectangle 13"/>
          <p:cNvSpPr/>
          <p:nvPr/>
        </p:nvSpPr>
        <p:spPr>
          <a:xfrm>
            <a:off x="2286000" y="404519"/>
            <a:ext cx="4572000" cy="461665"/>
          </a:xfrm>
          <a:prstGeom prst="rect">
            <a:avLst/>
          </a:prstGeom>
        </p:spPr>
        <p:txBody>
          <a:bodyPr>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GRINDING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214355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990600"/>
            <a:ext cx="3810000" cy="4114800"/>
          </a:xfrm>
          <a:prstGeom prst="rect">
            <a:avLst/>
          </a:prstGeom>
        </p:spPr>
        <p:txBody>
          <a:bodyPr/>
          <a:lstStyle/>
          <a:p>
            <a:pPr marL="228600" marR="0" lvl="0" indent="-182880" algn="ctr"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sz="2800"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mn-lt"/>
                <a:ea typeface="+mn-ea"/>
                <a:cs typeface="+mn-cs"/>
              </a:rPr>
              <a:t> </a:t>
            </a:r>
            <a:r>
              <a:rPr kumimoji="0" lang="en-US"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Comic Sans MS" pitchFamily="66" charset="0"/>
              </a:rPr>
              <a:t>VIBRATING TUBE MILL </a:t>
            </a:r>
          </a:p>
          <a:p>
            <a:pPr marL="228600" marR="0" lvl="0" indent="-182880" algn="l"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None/>
              <a:tabLst/>
              <a:defRPr/>
            </a:pPr>
            <a:endParaRPr kumimoji="0" lang="en-US" sz="1200" b="0" i="0" u="none" strike="noStrike" kern="1200" cap="none" spc="0" normalizeH="0" baseline="0" noProof="0" dirty="0" smtClean="0">
              <a:ln>
                <a:noFill/>
              </a:ln>
              <a:solidFill>
                <a:schemeClr val="folHlink"/>
              </a:solidFill>
              <a:effectLst/>
              <a:uLnTx/>
              <a:uFillTx/>
              <a:latin typeface="+mn-lt"/>
              <a:ea typeface="+mn-ea"/>
              <a:cs typeface="+mn-cs"/>
            </a:endParaRPr>
          </a:p>
          <a:p>
            <a:pPr marL="228600" marR="0" lvl="0" indent="-182880" algn="l"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Char char="§"/>
              <a:tabLst/>
              <a:defRPr/>
            </a:pPr>
            <a:r>
              <a:rPr kumimoji="0" lang="en-US" sz="1400" b="1" i="0" u="none" strike="noStrike" kern="1200" cap="none" spc="0" normalizeH="0" baseline="0" noProof="0" dirty="0" smtClean="0">
                <a:ln>
                  <a:noFill/>
                </a:ln>
                <a:solidFill>
                  <a:srgbClr val="0033CC"/>
                </a:solidFill>
                <a:effectLst/>
                <a:uLnTx/>
                <a:uFillTx/>
                <a:latin typeface="Comic Sans MS" pitchFamily="66" charset="0"/>
              </a:rPr>
              <a:t>HIGHLY EFFICIENT FINE GRINDING MILLS WHICH CONSUME LESS POWER AND SPACE. IDEAL FOR GRINDING IN REFRACTORY INDUSTRY, SILICON CARBIDE AND FUSED ALUMINA IN GRINDING WHEEL INDUSTRY, SLAG GRINDING FOR STEEL PLANTS ETC. </a:t>
            </a:r>
          </a:p>
          <a:p>
            <a:pPr marL="228600" marR="0" lvl="0" indent="-182880" algn="l"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Char char="§"/>
              <a:tabLst/>
              <a:defRPr/>
            </a:pPr>
            <a:endParaRPr kumimoji="0" lang="en-US" sz="1400" b="1" i="0" u="none" strike="noStrike" kern="1200" cap="none" spc="0" normalizeH="0" baseline="0" noProof="0" dirty="0" smtClean="0">
              <a:ln>
                <a:noFill/>
              </a:ln>
              <a:solidFill>
                <a:srgbClr val="0033CC"/>
              </a:solidFill>
              <a:effectLst/>
              <a:uLnTx/>
              <a:uFillTx/>
              <a:latin typeface="Comic Sans MS" pitchFamily="66" charset="0"/>
            </a:endParaRPr>
          </a:p>
          <a:p>
            <a:pPr marL="228600" marR="0" lvl="0" indent="-182880" algn="just"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Char char="§"/>
              <a:tabLst/>
              <a:defRPr/>
            </a:pPr>
            <a:r>
              <a:rPr kumimoji="0" lang="en-US" sz="1400" b="1" i="0" u="none" strike="noStrike" kern="1200" cap="none" spc="0" normalizeH="0" baseline="0" noProof="0" dirty="0" smtClean="0">
                <a:ln>
                  <a:noFill/>
                </a:ln>
                <a:solidFill>
                  <a:srgbClr val="0033CC"/>
                </a:solidFill>
                <a:effectLst/>
                <a:uLnTx/>
                <a:uFillTx/>
                <a:latin typeface="Comic Sans MS" pitchFamily="66" charset="0"/>
              </a:rPr>
              <a:t>AVAILABLE IN TWIN TUBES AS WELL AS THREE TUBE DESIGNS</a:t>
            </a:r>
          </a:p>
          <a:p>
            <a:pPr marL="228600" marR="0" lvl="0" indent="-182880" algn="just" defTabSz="914400" rtl="0" eaLnBrk="1" fontAlgn="auto" latinLnBrk="0" hangingPunct="1">
              <a:lnSpc>
                <a:spcPct val="100000"/>
              </a:lnSpc>
              <a:spcBef>
                <a:spcPct val="20000"/>
              </a:spcBef>
              <a:spcAft>
                <a:spcPts val="300"/>
              </a:spcAft>
              <a:buClr>
                <a:schemeClr val="accent6">
                  <a:lumMod val="75000"/>
                </a:schemeClr>
              </a:buClr>
              <a:buSzPct val="130000"/>
              <a:buFont typeface="Wingdings" pitchFamily="2" charset="2"/>
              <a:buChar char="§"/>
              <a:tabLst/>
              <a:defRPr/>
            </a:pPr>
            <a:endParaRPr lang="en-US" sz="1400" b="1" dirty="0">
              <a:solidFill>
                <a:srgbClr val="0033CC"/>
              </a:solidFill>
              <a:latin typeface="Comic Sans MS" pitchFamily="66" charset="0"/>
            </a:endParaRPr>
          </a:p>
          <a:p>
            <a:pPr marL="228600" indent="-182880" algn="just">
              <a:spcBef>
                <a:spcPct val="20000"/>
              </a:spcBef>
              <a:spcAft>
                <a:spcPts val="300"/>
              </a:spcAft>
              <a:buClr>
                <a:schemeClr val="accent6">
                  <a:lumMod val="75000"/>
                </a:schemeClr>
              </a:buClr>
              <a:buSzPct val="130000"/>
              <a:buFont typeface="Wingdings" pitchFamily="2" charset="2"/>
              <a:buChar char="§"/>
              <a:defRPr/>
            </a:pPr>
            <a:r>
              <a:rPr lang="en-US" sz="1400" b="1" dirty="0">
                <a:solidFill>
                  <a:srgbClr val="0033CC"/>
                </a:solidFill>
                <a:latin typeface="Comic Sans MS" pitchFamily="66" charset="0"/>
              </a:rPr>
              <a:t>200 mm DIA TO 600 mm DIA AND 1500 mm LONG TO 3500 mm LONG, CAPACITY RANGE 10 Kgs TO 1500 Kgs PER HOUR </a:t>
            </a:r>
          </a:p>
          <a:p>
            <a:pPr marL="45720" marR="0" lvl="0" algn="just" defTabSz="914400" rtl="0" eaLnBrk="1" fontAlgn="auto" latinLnBrk="0" hangingPunct="1">
              <a:lnSpc>
                <a:spcPct val="100000"/>
              </a:lnSpc>
              <a:spcBef>
                <a:spcPct val="20000"/>
              </a:spcBef>
              <a:spcAft>
                <a:spcPts val="300"/>
              </a:spcAft>
              <a:buClr>
                <a:schemeClr val="accent6">
                  <a:lumMod val="75000"/>
                </a:schemeClr>
              </a:buClr>
              <a:buSzPct val="130000"/>
              <a:tabLst/>
              <a:defRPr/>
            </a:pPr>
            <a:r>
              <a:rPr kumimoji="0" lang="en-US" sz="1400" b="1" i="0" u="none" strike="noStrike" kern="1200" cap="none" spc="0" normalizeH="0" baseline="0" noProof="0" dirty="0" smtClean="0">
                <a:ln>
                  <a:noFill/>
                </a:ln>
                <a:solidFill>
                  <a:srgbClr val="0033CC"/>
                </a:solidFill>
                <a:effectLst/>
                <a:uLnTx/>
                <a:uFillTx/>
                <a:latin typeface="Comic Sans MS" pitchFamily="66" charset="0"/>
              </a:rPr>
              <a:t> </a:t>
            </a:r>
          </a:p>
        </p:txBody>
      </p:sp>
      <p:pic>
        <p:nvPicPr>
          <p:cNvPr id="5" name="Picture 11" descr="phi5.jpg (8099 bytes)"/>
          <p:cNvPicPr>
            <a:picLocks noGrp="1" noChangeAspect="1" noChangeArrowheads="1"/>
          </p:cNvPicPr>
          <p:nvPr>
            <p:ph sz="quarter" idx="4294967295"/>
          </p:nvPr>
        </p:nvPicPr>
        <p:blipFill>
          <a:blip r:embed="rId2">
            <a:extLst>
              <a:ext uri="{BEBA8EAE-BF5A-486C-A8C5-ECC9F3942E4B}">
                <a14:imgProps xmlns:a14="http://schemas.microsoft.com/office/drawing/2010/main">
                  <a14:imgLayer r:embed="rId3">
                    <a14:imgEffect>
                      <a14:sharpenSoften amount="64000"/>
                    </a14:imgEffect>
                    <a14:imgEffect>
                      <a14:brightnessContrast bright="9000"/>
                    </a14:imgEffect>
                  </a14:imgLayer>
                </a14:imgProps>
              </a:ext>
            </a:extLst>
          </a:blip>
          <a:srcRect/>
          <a:stretch>
            <a:fillRect/>
          </a:stretch>
        </p:blipFill>
        <p:spPr>
          <a:xfrm>
            <a:off x="4706638" y="1143000"/>
            <a:ext cx="4056362" cy="2561913"/>
          </a:xfrm>
          <a:prstGeom prst="rect">
            <a:avLst/>
          </a:prstGeom>
          <a:ln>
            <a:noFill/>
          </a:ln>
          <a:effectLst>
            <a:outerShdw blurRad="292100" dist="139700" dir="2700000" algn="tl" rotWithShape="0">
              <a:srgbClr val="333333">
                <a:alpha val="65000"/>
              </a:srgbClr>
            </a:outerShdw>
          </a:effectLst>
        </p:spPr>
      </p:pic>
      <p:pic>
        <p:nvPicPr>
          <p:cNvPr id="6" name="Picture 14" descr="Picture"/>
          <p:cNvPicPr>
            <a:picLocks noGrp="1" noChangeAspect="1" noChangeArrowheads="1"/>
          </p:cNvPicPr>
          <p:nvPr>
            <p:ph sz="quarter" idx="4294967295"/>
          </p:nvPr>
        </p:nvPicPr>
        <p:blipFill>
          <a:blip r:embed="rId4">
            <a:extLst>
              <a:ext uri="{BEBA8EAE-BF5A-486C-A8C5-ECC9F3942E4B}">
                <a14:imgProps xmlns:a14="http://schemas.microsoft.com/office/drawing/2010/main">
                  <a14:imgLayer r:embed="rId5">
                    <a14:imgEffect>
                      <a14:sharpenSoften amount="58000"/>
                    </a14:imgEffect>
                  </a14:imgLayer>
                </a14:imgProps>
              </a:ext>
            </a:extLst>
          </a:blip>
          <a:srcRect/>
          <a:stretch>
            <a:fillRect/>
          </a:stretch>
        </p:blipFill>
        <p:spPr>
          <a:xfrm>
            <a:off x="4706638" y="3852379"/>
            <a:ext cx="4132561" cy="2636289"/>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6"/>
          <a:stretch>
            <a:fillRect/>
          </a:stretch>
        </p:blipFill>
        <p:spPr>
          <a:xfrm>
            <a:off x="0" y="0"/>
            <a:ext cx="914400" cy="685800"/>
          </a:xfrm>
          <a:prstGeom prst="rect">
            <a:avLst/>
          </a:prstGeom>
        </p:spPr>
      </p:pic>
      <p:pic>
        <p:nvPicPr>
          <p:cNvPr id="9" name="Picture 8"/>
          <p:cNvPicPr/>
          <p:nvPr/>
        </p:nvPicPr>
        <p:blipFill>
          <a:blip r:embed="rId7"/>
          <a:stretch>
            <a:fillRect/>
          </a:stretch>
        </p:blipFill>
        <p:spPr>
          <a:xfrm>
            <a:off x="7956551" y="0"/>
            <a:ext cx="1187450" cy="533400"/>
          </a:xfrm>
          <a:prstGeom prst="rect">
            <a:avLst/>
          </a:prstGeom>
        </p:spPr>
      </p:pic>
      <p:sp>
        <p:nvSpPr>
          <p:cNvPr id="10" name="TextBox 9"/>
          <p:cNvSpPr txBox="1"/>
          <p:nvPr/>
        </p:nvSpPr>
        <p:spPr>
          <a:xfrm>
            <a:off x="2743200" y="302567"/>
            <a:ext cx="3962400"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GRINDING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Tree>
    <p:extLst>
      <p:ext uri="{BB962C8B-B14F-4D97-AF65-F5344CB8AC3E}">
        <p14:creationId xmlns:p14="http://schemas.microsoft.com/office/powerpoint/2010/main" val="35771954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468573" y="914400"/>
            <a:ext cx="8305800" cy="5816977"/>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FEEDING EQUIPMENT</a:t>
            </a: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APRON FEEDER</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RECIPROCATING FEEDER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VIBRATORY FEEDER</a:t>
            </a:r>
          </a:p>
          <a:p>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DISC FEEDER (</a:t>
            </a:r>
            <a:r>
              <a:rPr lang="en-US" sz="1400" b="1" dirty="0" smtClean="0">
                <a:solidFill>
                  <a:srgbClr val="0033CC"/>
                </a:solidFill>
                <a:latin typeface="Comic Sans MS" pitchFamily="66" charset="0"/>
              </a:rPr>
              <a:t>DIAMETER UPTO 1500 mm)</a:t>
            </a:r>
            <a:endParaRPr lang="en-US" sz="1400" b="1" dirty="0">
              <a:solidFill>
                <a:srgbClr val="0033CC"/>
              </a:solidFill>
              <a:latin typeface="Comic Sans MS" pitchFamily="66" charset="0"/>
            </a:endParaRP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GRIZZLY FEEDER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BELT FEEDER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PADDLE FEEDER</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endParaRPr lang="en-US" b="1" dirty="0" smtClean="0">
              <a:solidFill>
                <a:srgbClr val="0033CC"/>
              </a:solidFill>
              <a:latin typeface="Comic Sans MS" pitchFamily="66" charset="0"/>
            </a:endParaRPr>
          </a:p>
          <a:p>
            <a:r>
              <a:rPr lang="en-US" dirty="0" smtClean="0"/>
              <a:t>                       </a:t>
            </a:r>
            <a:endParaRPr lang="en-US" dirty="0"/>
          </a:p>
        </p:txBody>
      </p:sp>
    </p:spTree>
    <p:extLst>
      <p:ext uri="{BB962C8B-B14F-4D97-AF65-F5344CB8AC3E}">
        <p14:creationId xmlns:p14="http://schemas.microsoft.com/office/powerpoint/2010/main" val="3797611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1066800" y="507242"/>
            <a:ext cx="236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ISO </a:t>
            </a: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9001:2008</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0" name="TextBox 9"/>
          <p:cNvSpPr txBox="1">
            <a:spLocks noChangeArrowheads="1"/>
          </p:cNvSpPr>
          <p:nvPr/>
        </p:nvSpPr>
        <p:spPr bwMode="auto">
          <a:xfrm>
            <a:off x="5447320" y="507241"/>
            <a:ext cx="266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ISO </a:t>
            </a: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14001:2004</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3"/>
          <p:cNvPicPr/>
          <p:nvPr/>
        </p:nvPicPr>
        <p:blipFill>
          <a:blip r:embed="rId2"/>
          <a:stretch>
            <a:fillRect/>
          </a:stretch>
        </p:blipFill>
        <p:spPr>
          <a:xfrm>
            <a:off x="0" y="0"/>
            <a:ext cx="914400" cy="685800"/>
          </a:xfrm>
          <a:prstGeom prst="rect">
            <a:avLst/>
          </a:prstGeom>
        </p:spPr>
      </p:pic>
      <p:pic>
        <p:nvPicPr>
          <p:cNvPr id="15" name="Picture 14"/>
          <p:cNvPicPr/>
          <p:nvPr/>
        </p:nvPicPr>
        <p:blipFill>
          <a:blip r:embed="rId3"/>
          <a:stretch>
            <a:fillRect/>
          </a:stretch>
        </p:blipFill>
        <p:spPr>
          <a:xfrm>
            <a:off x="7956551" y="0"/>
            <a:ext cx="1187450" cy="533400"/>
          </a:xfrm>
          <a:prstGeom prst="rect">
            <a:avLst/>
          </a:prstGeom>
        </p:spPr>
      </p:pic>
      <p:sp>
        <p:nvSpPr>
          <p:cNvPr id="2" name="TextBox 1"/>
          <p:cNvSpPr txBox="1"/>
          <p:nvPr/>
        </p:nvSpPr>
        <p:spPr>
          <a:xfrm>
            <a:off x="3439236" y="71735"/>
            <a:ext cx="2475520" cy="461665"/>
          </a:xfrm>
          <a:prstGeom prst="rect">
            <a:avLst/>
          </a:prstGeom>
          <a:noFill/>
        </p:spPr>
        <p:txBody>
          <a:bodyPr wrap="square" rtlCol="0">
            <a:spAutoFit/>
          </a:bodyPr>
          <a:lstStyle/>
          <a:p>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KUMARDHUBI</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08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393" y="968906"/>
            <a:ext cx="4249013" cy="5756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8394" y="968906"/>
            <a:ext cx="4304851" cy="5756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1800" y="112067"/>
            <a:ext cx="3904112" cy="461665"/>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FEEDING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5" name="Rectangle 4"/>
          <p:cNvSpPr/>
          <p:nvPr/>
        </p:nvSpPr>
        <p:spPr>
          <a:xfrm>
            <a:off x="3604768" y="607374"/>
            <a:ext cx="2081019"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APRON FEEDER </a:t>
            </a:r>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sp>
        <p:nvSpPr>
          <p:cNvPr id="2" name="Rectangle 1"/>
          <p:cNvSpPr/>
          <p:nvPr/>
        </p:nvSpPr>
        <p:spPr>
          <a:xfrm>
            <a:off x="381000" y="4572000"/>
            <a:ext cx="3505200" cy="738664"/>
          </a:xfrm>
          <a:prstGeom prst="rect">
            <a:avLst/>
          </a:prstGeom>
        </p:spPr>
        <p:txBody>
          <a:bodyPr wrap="square">
            <a:spAutoFit/>
          </a:bodyPr>
          <a:lstStyle/>
          <a:p>
            <a:r>
              <a:rPr lang="en-US" sz="1400" b="1" dirty="0">
                <a:solidFill>
                  <a:srgbClr val="0033CC"/>
                </a:solidFill>
                <a:latin typeface="Comic Sans MS" pitchFamily="66" charset="0"/>
              </a:rPr>
              <a:t>SIZES UPTO </a:t>
            </a:r>
            <a:r>
              <a:rPr lang="en-US" sz="1400" b="1" dirty="0" smtClean="0">
                <a:solidFill>
                  <a:srgbClr val="0033CC"/>
                </a:solidFill>
                <a:latin typeface="Comic Sans MS" pitchFamily="66" charset="0"/>
              </a:rPr>
              <a:t>2600 mm </a:t>
            </a:r>
            <a:r>
              <a:rPr lang="en-US" sz="1400" b="1" dirty="0">
                <a:solidFill>
                  <a:srgbClr val="0033CC"/>
                </a:solidFill>
                <a:latin typeface="Comic Sans MS" pitchFamily="66" charset="0"/>
              </a:rPr>
              <a:t>WIDTH &amp; LENGTH TO SUIT THE ACTUAL REQUIREMENT </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 y="945928"/>
            <a:ext cx="4645277" cy="30072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906" name="Picture 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3000" contrast="18000"/>
                    </a14:imgEffect>
                  </a14:imgLayer>
                </a14:imgProps>
              </a:ext>
              <a:ext uri="{28A0092B-C50C-407E-A947-70E740481C1C}">
                <a14:useLocalDpi xmlns:a14="http://schemas.microsoft.com/office/drawing/2010/main" val="0"/>
              </a:ext>
            </a:extLst>
          </a:blip>
          <a:srcRect/>
          <a:stretch>
            <a:fillRect/>
          </a:stretch>
        </p:blipFill>
        <p:spPr bwMode="auto">
          <a:xfrm>
            <a:off x="4194128" y="3380849"/>
            <a:ext cx="4949872" cy="3444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4304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2" y="4419600"/>
            <a:ext cx="4344819"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p:nvPr/>
        </p:nvPicPr>
        <p:blipFill>
          <a:blip r:embed="rId3"/>
          <a:stretch>
            <a:fillRect/>
          </a:stretch>
        </p:blipFill>
        <p:spPr>
          <a:xfrm>
            <a:off x="0" y="0"/>
            <a:ext cx="914400" cy="685800"/>
          </a:xfrm>
          <a:prstGeom prst="rect">
            <a:avLst/>
          </a:prstGeom>
        </p:spPr>
      </p:pic>
      <p:pic>
        <p:nvPicPr>
          <p:cNvPr id="9" name="Picture 8"/>
          <p:cNvPicPr/>
          <p:nvPr/>
        </p:nvPicPr>
        <p:blipFill>
          <a:blip r:embed="rId4"/>
          <a:stretch>
            <a:fillRect/>
          </a:stretch>
        </p:blipFill>
        <p:spPr>
          <a:xfrm>
            <a:off x="7956551" y="0"/>
            <a:ext cx="1187450" cy="533400"/>
          </a:xfrm>
          <a:prstGeom prst="rect">
            <a:avLst/>
          </a:prstGeom>
        </p:spPr>
      </p:pic>
      <p:pic>
        <p:nvPicPr>
          <p:cNvPr id="10" name="Picture 2" descr="Apron1"/>
          <p:cNvPicPr>
            <a:picLocks noChangeAspect="1" noChangeArrowheads="1"/>
          </p:cNvPicPr>
          <p:nvPr/>
        </p:nvPicPr>
        <p:blipFill>
          <a:blip r:embed="rId5" cstate="print"/>
          <a:srcRect/>
          <a:stretch>
            <a:fillRect/>
          </a:stretch>
        </p:blipFill>
        <p:spPr bwMode="auto">
          <a:xfrm>
            <a:off x="34119" y="907797"/>
            <a:ext cx="4599075" cy="3969003"/>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4734209" y="1517176"/>
            <a:ext cx="4145466" cy="1169551"/>
          </a:xfrm>
          <a:prstGeom prst="rect">
            <a:avLst/>
          </a:prstGeom>
        </p:spPr>
        <p:txBody>
          <a:bodyPr wrap="square">
            <a:spAutoFit/>
          </a:bodyPr>
          <a:lstStyle/>
          <a:p>
            <a:pPr algn="just">
              <a:defRPr/>
            </a:pPr>
            <a:r>
              <a:rPr lang="en-US" sz="1400" b="1" dirty="0" smtClean="0">
                <a:solidFill>
                  <a:srgbClr val="0033CC"/>
                </a:solidFill>
                <a:latin typeface="Comic Sans MS" pitchFamily="66" charset="0"/>
              </a:rPr>
              <a:t>ONE OF THE LONGEST APRON CONVEYORS  IN  THE WORLD 74.10 m LONG, 1.2 m WIDE WAS EXPORTED  FOR SOHAR ALUMINIUM, OMAN THROUGH SOLIOS, FRANCE.</a:t>
            </a:r>
            <a:endParaRPr lang="en-US" sz="1400" b="1" dirty="0">
              <a:solidFill>
                <a:srgbClr val="0033CC"/>
              </a:solidFill>
              <a:effectLst>
                <a:outerShdw blurRad="38100" dist="38100" dir="2700000" algn="tl">
                  <a:srgbClr val="FFFFFF"/>
                </a:outerShdw>
              </a:effectLst>
              <a:latin typeface="Comic Sans MS" pitchFamily="66" charset="0"/>
            </a:endParaRPr>
          </a:p>
        </p:txBody>
      </p:sp>
      <p:sp>
        <p:nvSpPr>
          <p:cNvPr id="12" name="Rectangle 11"/>
          <p:cNvSpPr/>
          <p:nvPr/>
        </p:nvSpPr>
        <p:spPr>
          <a:xfrm>
            <a:off x="3604768" y="607374"/>
            <a:ext cx="2081019"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APRON FEEDER </a:t>
            </a:r>
          </a:p>
        </p:txBody>
      </p:sp>
      <p:sp>
        <p:nvSpPr>
          <p:cNvPr id="13" name="Rectangle 12"/>
          <p:cNvSpPr/>
          <p:nvPr/>
        </p:nvSpPr>
        <p:spPr>
          <a:xfrm>
            <a:off x="2971800" y="112067"/>
            <a:ext cx="3904112" cy="461665"/>
          </a:xfrm>
          <a:prstGeom prst="rect">
            <a:avLst/>
          </a:prstGeom>
        </p:spPr>
        <p:txBody>
          <a:bodyPr wrap="squar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FEEDING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6126455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8"/>
          <p:cNvSpPr>
            <a:spLocks noChangeArrowheads="1" noChangeShapeType="1" noTextEdit="1"/>
          </p:cNvSpPr>
          <p:nvPr/>
        </p:nvSpPr>
        <p:spPr bwMode="auto">
          <a:xfrm>
            <a:off x="1150938" y="1066800"/>
            <a:ext cx="7793037" cy="609600"/>
          </a:xfrm>
          <a:prstGeom prst="rect">
            <a:avLst/>
          </a:prstGeom>
        </p:spPr>
        <p:txBody>
          <a:bodyPr wrap="none" fromWordArt="1">
            <a:prstTxWarp prst="textPlain">
              <a:avLst>
                <a:gd name="adj" fmla="val 50000"/>
              </a:avLst>
            </a:prstTxWarp>
          </a:bodyPr>
          <a:lstStyle/>
          <a:p>
            <a:pPr algn="ctr"/>
            <a:endParaRPr lang="en-US" sz="3600" kern="10">
              <a:ln w="9525">
                <a:solidFill>
                  <a:schemeClr val="accent2"/>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ahoma"/>
              <a:cs typeface="Tahoma"/>
            </a:endParaRPr>
          </a:p>
        </p:txBody>
      </p:sp>
      <p:pic>
        <p:nvPicPr>
          <p:cNvPr id="5" name="Picture 3"/>
          <p:cNvPicPr>
            <a:picLocks noChangeAspect="1" noChangeArrowheads="1"/>
          </p:cNvPicPr>
          <p:nvPr/>
        </p:nvPicPr>
        <p:blipFill>
          <a:blip r:embed="rId2">
            <a:lum contrast="19000"/>
          </a:blip>
          <a:srcRect/>
          <a:stretch>
            <a:fillRect/>
          </a:stretch>
        </p:blipFill>
        <p:spPr bwMode="auto">
          <a:xfrm>
            <a:off x="838200" y="1343167"/>
            <a:ext cx="7317698" cy="4419600"/>
          </a:xfrm>
          <a:prstGeom prst="rect">
            <a:avLst/>
          </a:prstGeom>
          <a:ln>
            <a:noFill/>
          </a:ln>
          <a:effectLst>
            <a:outerShdw blurRad="292100" dist="139700" dir="2700000" algn="tl" rotWithShape="0">
              <a:srgbClr val="333333">
                <a:alpha val="65000"/>
              </a:srgbClr>
            </a:outerShdw>
          </a:effectLst>
        </p:spPr>
      </p:pic>
      <p:sp>
        <p:nvSpPr>
          <p:cNvPr id="6" name="Rectangle 10"/>
          <p:cNvSpPr>
            <a:spLocks noChangeArrowheads="1"/>
          </p:cNvSpPr>
          <p:nvPr/>
        </p:nvSpPr>
        <p:spPr bwMode="auto">
          <a:xfrm>
            <a:off x="639212" y="906032"/>
            <a:ext cx="8123787" cy="369332"/>
          </a:xfrm>
          <a:prstGeom prst="rect">
            <a:avLst/>
          </a:prstGeom>
          <a:noFill/>
          <a:ln w="9525">
            <a:noFill/>
            <a:miter lim="800000"/>
            <a:headEnd/>
            <a:tailEnd/>
          </a:ln>
        </p:spPr>
        <p:txBody>
          <a:bodyPr wrap="squar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RECIPROCATING FEEDER</a:t>
            </a:r>
            <a:endParaRPr lang="en-US" b="1" dirty="0">
              <a:solidFill>
                <a:srgbClr val="0033CC"/>
              </a:solidFill>
              <a:latin typeface="Comic Sans MS" pitchFamily="66" charset="0"/>
            </a:endParaRPr>
          </a:p>
        </p:txBody>
      </p:sp>
      <p:pic>
        <p:nvPicPr>
          <p:cNvPr id="8" name="Picture 7"/>
          <p:cNvPicPr/>
          <p:nvPr/>
        </p:nvPicPr>
        <p:blipFill>
          <a:blip r:embed="rId3"/>
          <a:stretch>
            <a:fillRect/>
          </a:stretch>
        </p:blipFill>
        <p:spPr>
          <a:xfrm>
            <a:off x="0" y="0"/>
            <a:ext cx="914400" cy="685800"/>
          </a:xfrm>
          <a:prstGeom prst="rect">
            <a:avLst/>
          </a:prstGeom>
        </p:spPr>
      </p:pic>
      <p:pic>
        <p:nvPicPr>
          <p:cNvPr id="9" name="Picture 8"/>
          <p:cNvPicPr/>
          <p:nvPr/>
        </p:nvPicPr>
        <p:blipFill>
          <a:blip r:embed="rId4"/>
          <a:stretch>
            <a:fillRect/>
          </a:stretch>
        </p:blipFill>
        <p:spPr>
          <a:xfrm>
            <a:off x="7956551" y="0"/>
            <a:ext cx="1187450" cy="533400"/>
          </a:xfrm>
          <a:prstGeom prst="rect">
            <a:avLst/>
          </a:prstGeom>
        </p:spPr>
      </p:pic>
      <p:sp>
        <p:nvSpPr>
          <p:cNvPr id="10" name="TextBox 9"/>
          <p:cNvSpPr txBox="1"/>
          <p:nvPr/>
        </p:nvSpPr>
        <p:spPr>
          <a:xfrm>
            <a:off x="2864358" y="346312"/>
            <a:ext cx="3673496" cy="461665"/>
          </a:xfrm>
          <a:prstGeom prst="rect">
            <a:avLst/>
          </a:prstGeom>
          <a:noFill/>
        </p:spPr>
        <p:txBody>
          <a:bodyPr wrap="square" rtlCol="0">
            <a:spAutoFit/>
          </a:bodyPr>
          <a:lstStyle/>
          <a:p>
            <a:r>
              <a:rPr lang="en-I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rPr>
              <a:t>FEEDING EQUIPMENT</a:t>
            </a:r>
            <a:endParaRPr lang="en-IN"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anose="030F0702030302020204" pitchFamily="66" charset="0"/>
            </a:endParaRPr>
          </a:p>
        </p:txBody>
      </p:sp>
      <p:sp>
        <p:nvSpPr>
          <p:cNvPr id="11" name="Rectangle 10"/>
          <p:cNvSpPr/>
          <p:nvPr/>
        </p:nvSpPr>
        <p:spPr>
          <a:xfrm>
            <a:off x="457200" y="5762767"/>
            <a:ext cx="8093076" cy="646331"/>
          </a:xfrm>
          <a:prstGeom prst="rect">
            <a:avLst/>
          </a:prstGeom>
        </p:spPr>
        <p:txBody>
          <a:bodyPr wrap="square">
            <a:spAutoFit/>
          </a:bodyPr>
          <a:lstStyle/>
          <a:p>
            <a:endParaRPr lang="en-US" sz="800" b="1" dirty="0" smtClean="0">
              <a:solidFill>
                <a:srgbClr val="0033CC"/>
              </a:solidFill>
              <a:latin typeface="Comic Sans MS" pitchFamily="66" charset="0"/>
            </a:endParaRPr>
          </a:p>
          <a:p>
            <a:r>
              <a:rPr lang="en-US" sz="1400" b="1" dirty="0" smtClean="0">
                <a:solidFill>
                  <a:srgbClr val="0033CC"/>
                </a:solidFill>
                <a:latin typeface="Comic Sans MS" pitchFamily="66" charset="0"/>
              </a:rPr>
              <a:t>SIZE: WIDTH 24”,30”,36”,42”,48”,54”,60”,66”,72”,80”</a:t>
            </a:r>
          </a:p>
          <a:p>
            <a:r>
              <a:rPr lang="en-US" sz="1400" b="1" dirty="0" smtClean="0">
                <a:solidFill>
                  <a:srgbClr val="0033CC"/>
                </a:solidFill>
                <a:latin typeface="Comic Sans MS" pitchFamily="66" charset="0"/>
              </a:rPr>
              <a:t>CAPACITY: UP TO 1200 </a:t>
            </a:r>
            <a:r>
              <a:rPr lang="en-US" sz="1400" b="1" dirty="0" err="1" smtClean="0">
                <a:solidFill>
                  <a:srgbClr val="0033CC"/>
                </a:solidFill>
                <a:latin typeface="Comic Sans MS" pitchFamily="66" charset="0"/>
              </a:rPr>
              <a:t>tph</a:t>
            </a:r>
            <a:endParaRPr lang="en-US" sz="1400" b="1" dirty="0" smtClean="0">
              <a:solidFill>
                <a:srgbClr val="0033CC"/>
              </a:solidFill>
              <a:latin typeface="Comic Sans MS" pitchFamily="66" charset="0"/>
            </a:endParaRPr>
          </a:p>
        </p:txBody>
      </p:sp>
    </p:spTree>
    <p:extLst>
      <p:ext uri="{BB962C8B-B14F-4D97-AF65-F5344CB8AC3E}">
        <p14:creationId xmlns:p14="http://schemas.microsoft.com/office/powerpoint/2010/main" val="20813063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60259" y="454967"/>
            <a:ext cx="3823483"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FEEDING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3" descr="e3"/>
          <p:cNvPicPr>
            <a:picLocks noChangeAspect="1" noChangeArrowheads="1"/>
          </p:cNvPicPr>
          <p:nvPr/>
        </p:nvPicPr>
        <p:blipFill>
          <a:blip r:embed="rId2" cstate="print"/>
          <a:srcRect/>
          <a:stretch>
            <a:fillRect/>
          </a:stretch>
        </p:blipFill>
        <p:spPr bwMode="auto">
          <a:xfrm>
            <a:off x="44873" y="1364633"/>
            <a:ext cx="4372869" cy="3741756"/>
          </a:xfrm>
          <a:prstGeom prst="rect">
            <a:avLst/>
          </a:prstGeom>
          <a:ln>
            <a:noFill/>
          </a:ln>
          <a:effectLst>
            <a:softEdge rad="112500"/>
          </a:effectLst>
        </p:spPr>
      </p:pic>
      <p:sp>
        <p:nvSpPr>
          <p:cNvPr id="8" name="Rectangle 7"/>
          <p:cNvSpPr/>
          <p:nvPr/>
        </p:nvSpPr>
        <p:spPr>
          <a:xfrm>
            <a:off x="332096" y="1082944"/>
            <a:ext cx="2294218" cy="369332"/>
          </a:xfrm>
          <a:prstGeom prst="rect">
            <a:avLst/>
          </a:prstGeom>
        </p:spPr>
        <p:txBody>
          <a:bodyPr wrap="none">
            <a:spAutoFit/>
          </a:bodyPr>
          <a:lstStyle/>
          <a:p>
            <a:r>
              <a:rPr lang="en-US" b="1" dirty="0">
                <a:ln w="10541" cmpd="sng">
                  <a:solidFill>
                    <a:schemeClr val="accent1">
                      <a:shade val="88000"/>
                      <a:satMod val="110000"/>
                    </a:schemeClr>
                  </a:solidFill>
                  <a:prstDash val="solid"/>
                </a:ln>
                <a:solidFill>
                  <a:srgbClr val="0033CC"/>
                </a:solidFill>
                <a:latin typeface="Comic Sans MS" pitchFamily="66" charset="0"/>
              </a:rPr>
              <a:t>GRIZZLY  FEEDER</a:t>
            </a:r>
          </a:p>
        </p:txBody>
      </p:sp>
      <p:pic>
        <p:nvPicPr>
          <p:cNvPr id="10" name="Picture 9"/>
          <p:cNvPicPr/>
          <p:nvPr/>
        </p:nvPicPr>
        <p:blipFill>
          <a:blip r:embed="rId3"/>
          <a:stretch>
            <a:fillRect/>
          </a:stretch>
        </p:blipFill>
        <p:spPr>
          <a:xfrm>
            <a:off x="0" y="0"/>
            <a:ext cx="914400" cy="685800"/>
          </a:xfrm>
          <a:prstGeom prst="rect">
            <a:avLst/>
          </a:prstGeom>
        </p:spPr>
      </p:pic>
      <p:pic>
        <p:nvPicPr>
          <p:cNvPr id="11" name="Picture 10"/>
          <p:cNvPicPr/>
          <p:nvPr/>
        </p:nvPicPr>
        <p:blipFill>
          <a:blip r:embed="rId4"/>
          <a:stretch>
            <a:fillRect/>
          </a:stretch>
        </p:blipFill>
        <p:spPr>
          <a:xfrm>
            <a:off x="7956551" y="0"/>
            <a:ext cx="1187450" cy="533400"/>
          </a:xfrm>
          <a:prstGeom prst="rect">
            <a:avLst/>
          </a:prstGeom>
        </p:spPr>
      </p:pic>
      <p:sp>
        <p:nvSpPr>
          <p:cNvPr id="12" name="Rectangle 11"/>
          <p:cNvSpPr/>
          <p:nvPr/>
        </p:nvSpPr>
        <p:spPr>
          <a:xfrm>
            <a:off x="228600" y="5163254"/>
            <a:ext cx="3706464" cy="369332"/>
          </a:xfrm>
          <a:prstGeom prst="rect">
            <a:avLst/>
          </a:prstGeom>
        </p:spPr>
        <p:txBody>
          <a:bodyPr wrap="none">
            <a:spAutoFit/>
          </a:bodyPr>
          <a:lstStyle/>
          <a:p>
            <a:r>
              <a:rPr lang="en-IN" dirty="0" smtClean="0"/>
              <a:t>   </a:t>
            </a:r>
            <a:r>
              <a:rPr lang="en-IN" sz="1400" b="1" dirty="0" smtClean="0">
                <a:solidFill>
                  <a:srgbClr val="0033CC"/>
                </a:solidFill>
                <a:latin typeface="Comic Sans MS" pitchFamily="66" charset="0"/>
              </a:rPr>
              <a:t> SIZE:  UPTO 8‘ WIDE X 20‘ LONG </a:t>
            </a:r>
            <a:endParaRPr lang="en-US" sz="1400" b="1" dirty="0">
              <a:solidFill>
                <a:srgbClr val="0033CC"/>
              </a:solidFill>
              <a:latin typeface="Comic Sans MS" pitchFamily="66" charset="0"/>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235511"/>
            <a:ext cx="4553967" cy="2744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984536" y="6020836"/>
            <a:ext cx="3576493" cy="523220"/>
          </a:xfrm>
          <a:prstGeom prst="rect">
            <a:avLst/>
          </a:prstGeom>
        </p:spPr>
        <p:txBody>
          <a:bodyPr wrap="square">
            <a:spAutoFit/>
          </a:bodyPr>
          <a:lstStyle/>
          <a:p>
            <a:pPr algn="just"/>
            <a:r>
              <a:rPr lang="en-US" sz="1400" b="1" dirty="0" smtClean="0">
                <a:solidFill>
                  <a:srgbClr val="0033CC"/>
                </a:solidFill>
                <a:latin typeface="Comic Sans MS" panose="030F0702030302020204" pitchFamily="66" charset="0"/>
              </a:rPr>
              <a:t>CAPACITY RANGE: </a:t>
            </a:r>
          </a:p>
          <a:p>
            <a:pPr algn="just"/>
            <a:r>
              <a:rPr lang="en-US" sz="1400" b="1" dirty="0" smtClean="0">
                <a:solidFill>
                  <a:srgbClr val="0033CC"/>
                </a:solidFill>
                <a:latin typeface="Comic Sans MS" panose="030F0702030302020204" pitchFamily="66" charset="0"/>
              </a:rPr>
              <a:t>FROM 200 </a:t>
            </a:r>
            <a:r>
              <a:rPr lang="en-US" sz="1400" b="1" dirty="0" err="1" smtClean="0">
                <a:solidFill>
                  <a:srgbClr val="0033CC"/>
                </a:solidFill>
                <a:latin typeface="Comic Sans MS" panose="030F0702030302020204" pitchFamily="66" charset="0"/>
              </a:rPr>
              <a:t>tph</a:t>
            </a:r>
            <a:r>
              <a:rPr lang="en-US" sz="1400" b="1" dirty="0" smtClean="0">
                <a:solidFill>
                  <a:srgbClr val="0033CC"/>
                </a:solidFill>
                <a:latin typeface="Comic Sans MS" panose="030F0702030302020204" pitchFamily="66" charset="0"/>
              </a:rPr>
              <a:t> to 5000 </a:t>
            </a:r>
            <a:r>
              <a:rPr lang="en-US" sz="1400" b="1" dirty="0" err="1" smtClean="0">
                <a:solidFill>
                  <a:srgbClr val="0033CC"/>
                </a:solidFill>
                <a:latin typeface="Comic Sans MS" panose="030F0702030302020204" pitchFamily="66" charset="0"/>
              </a:rPr>
              <a:t>tph</a:t>
            </a:r>
            <a:endParaRPr lang="en-US" sz="1400" b="1" dirty="0">
              <a:solidFill>
                <a:srgbClr val="0033CC"/>
              </a:solidFill>
              <a:latin typeface="Comic Sans MS" panose="030F0702030302020204" pitchFamily="66" charset="0"/>
            </a:endParaRPr>
          </a:p>
        </p:txBody>
      </p:sp>
      <p:sp>
        <p:nvSpPr>
          <p:cNvPr id="3" name="Rectangle 2"/>
          <p:cNvSpPr/>
          <p:nvPr/>
        </p:nvSpPr>
        <p:spPr>
          <a:xfrm>
            <a:off x="4495800" y="2667000"/>
            <a:ext cx="2165978"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solidFill>
                  <a:srgbClr val="0033CC"/>
                </a:solidFill>
                <a:latin typeface="Comic Sans MS" pitchFamily="66" charset="0"/>
              </a:rPr>
              <a:t>PADDLE  </a:t>
            </a:r>
            <a:r>
              <a:rPr lang="en-US" b="1" dirty="0">
                <a:ln w="10541" cmpd="sng">
                  <a:solidFill>
                    <a:schemeClr val="accent1">
                      <a:shade val="88000"/>
                      <a:satMod val="110000"/>
                    </a:schemeClr>
                  </a:solidFill>
                  <a:prstDash val="solid"/>
                </a:ln>
                <a:solidFill>
                  <a:srgbClr val="0033CC"/>
                </a:solidFill>
                <a:latin typeface="Comic Sans MS" pitchFamily="66" charset="0"/>
              </a:rPr>
              <a:t>FEEDER</a:t>
            </a:r>
          </a:p>
        </p:txBody>
      </p:sp>
    </p:spTree>
    <p:extLst>
      <p:ext uri="{BB962C8B-B14F-4D97-AF65-F5344CB8AC3E}">
        <p14:creationId xmlns:p14="http://schemas.microsoft.com/office/powerpoint/2010/main" val="22376350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468573" y="564107"/>
            <a:ext cx="8305800" cy="6093976"/>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EQUIPMENT</a:t>
            </a: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WAGON TIPPLER</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SIDE ARM CHARGER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STACKER RECLAIMER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BUCKET ELEVATOR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TRIPPER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BELT CONVEYOR &amp; COMPONENTS</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SCREW CONVEYOR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GRAVITY ROLLER CONVEYOR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POWERED ROLLER CONVEYOR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EOT CRANE</a:t>
            </a:r>
            <a:r>
              <a:rPr lang="en-US" dirty="0"/>
              <a:t>   </a:t>
            </a:r>
            <a:r>
              <a:rPr lang="en-US" sz="1400" b="1" dirty="0" smtClean="0">
                <a:solidFill>
                  <a:srgbClr val="0033CC"/>
                </a:solidFill>
                <a:latin typeface="Comic Sans MS" panose="030F0702030302020204" pitchFamily="66" charset="0"/>
              </a:rPr>
              <a:t>( FROM 35 tons to 100 tons  )               </a:t>
            </a:r>
            <a:endParaRPr lang="en-US" sz="1400" b="1" dirty="0">
              <a:solidFill>
                <a:srgbClr val="0033CC"/>
              </a:solidFill>
              <a:latin typeface="Comic Sans MS" panose="030F0702030302020204" pitchFamily="66" charset="0"/>
            </a:endParaRPr>
          </a:p>
        </p:txBody>
      </p:sp>
    </p:spTree>
    <p:extLst>
      <p:ext uri="{BB962C8B-B14F-4D97-AF65-F5344CB8AC3E}">
        <p14:creationId xmlns:p14="http://schemas.microsoft.com/office/powerpoint/2010/main" val="7380794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68395814"/>
              </p:ext>
            </p:extLst>
          </p:nvPr>
        </p:nvGraphicFramePr>
        <p:xfrm>
          <a:off x="5715000" y="1981200"/>
          <a:ext cx="3100517" cy="938457"/>
        </p:xfrm>
        <a:graphic>
          <a:graphicData uri="http://schemas.openxmlformats.org/drawingml/2006/table">
            <a:tbl>
              <a:tblPr firstRow="1" bandRow="1">
                <a:tableStyleId>{0E3FDE45-AF77-4B5C-9715-49D594BDF05E}</a:tableStyleId>
              </a:tblPr>
              <a:tblGrid>
                <a:gridCol w="1652718"/>
                <a:gridCol w="1447799"/>
              </a:tblGrid>
              <a:tr h="255529">
                <a:tc>
                  <a:txBody>
                    <a:bodyPr/>
                    <a:lstStyle/>
                    <a:p>
                      <a:pPr marL="0" indent="0">
                        <a:lnSpc>
                          <a:spcPct val="100000"/>
                        </a:lnSpc>
                      </a:pPr>
                      <a:r>
                        <a:rPr lang="en-US" sz="1400" b="1" dirty="0" smtClean="0">
                          <a:solidFill>
                            <a:srgbClr val="0033CC"/>
                          </a:solidFill>
                          <a:latin typeface="Comic Sans MS" pitchFamily="66" charset="0"/>
                        </a:rPr>
                        <a:t>CAPACITY</a:t>
                      </a:r>
                      <a:endParaRPr lang="en-US" sz="1400" b="1" dirty="0">
                        <a:solidFill>
                          <a:srgbClr val="0033CC"/>
                        </a:solidFill>
                        <a:latin typeface="Comic Sans MS" pitchFamily="66" charset="0"/>
                      </a:endParaRPr>
                    </a:p>
                  </a:txBody>
                  <a:tcPr marL="91439" marR="91439"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110</a:t>
                      </a:r>
                      <a:r>
                        <a:rPr lang="en-US" sz="1400" b="1" kern="1200" baseline="0" dirty="0" smtClean="0">
                          <a:solidFill>
                            <a:srgbClr val="0033CC"/>
                          </a:solidFill>
                          <a:latin typeface="Comic Sans MS" pitchFamily="66" charset="0"/>
                        </a:rPr>
                        <a:t> Ton</a:t>
                      </a:r>
                      <a:endParaRPr lang="en-US" sz="1400" b="1" kern="1200" dirty="0" smtClean="0">
                        <a:solidFill>
                          <a:srgbClr val="0033CC"/>
                        </a:solidFill>
                        <a:latin typeface="Comic Sans MS" pitchFamily="66" charset="0"/>
                        <a:ea typeface="+mn-ea"/>
                        <a:cs typeface="+mn-cs"/>
                      </a:endParaRPr>
                    </a:p>
                  </a:txBody>
                  <a:tcPr marL="91439" marR="91439" marT="45713" marB="45713"/>
                </a:tc>
              </a:tr>
              <a:tr h="255529">
                <a:tc>
                  <a:txBody>
                    <a:bodyPr/>
                    <a:lstStyle/>
                    <a:p>
                      <a:pPr>
                        <a:lnSpc>
                          <a:spcPct val="100000"/>
                        </a:lnSpc>
                      </a:pPr>
                      <a:r>
                        <a:rPr lang="en-US" sz="1400" b="1" kern="1200" dirty="0" smtClean="0">
                          <a:solidFill>
                            <a:srgbClr val="0033CC"/>
                          </a:solidFill>
                          <a:latin typeface="Comic Sans MS" pitchFamily="66" charset="0"/>
                        </a:rPr>
                        <a:t>TYPE</a:t>
                      </a:r>
                      <a:endParaRPr lang="en-US" sz="1400" b="1" kern="1200" dirty="0">
                        <a:solidFill>
                          <a:srgbClr val="0033CC"/>
                        </a:solidFill>
                        <a:latin typeface="Comic Sans MS" pitchFamily="66" charset="0"/>
                        <a:ea typeface="+mn-ea"/>
                        <a:cs typeface="+mn-cs"/>
                      </a:endParaRPr>
                    </a:p>
                  </a:txBody>
                  <a:tcPr marL="91439" marR="91439"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ROTASIDE</a:t>
                      </a:r>
                      <a:endParaRPr lang="en-US" sz="1400" b="1" kern="1200" dirty="0" smtClean="0">
                        <a:solidFill>
                          <a:srgbClr val="0033CC"/>
                        </a:solidFill>
                        <a:latin typeface="Comic Sans MS" pitchFamily="66" charset="0"/>
                        <a:ea typeface="+mn-ea"/>
                        <a:cs typeface="+mn-cs"/>
                      </a:endParaRPr>
                    </a:p>
                  </a:txBody>
                  <a:tcPr marL="91439" marR="91439" marT="45713" marB="45713"/>
                </a:tc>
              </a:tr>
              <a:tr h="328885">
                <a:tc>
                  <a:txBody>
                    <a:bodyPr/>
                    <a:lstStyle/>
                    <a:p>
                      <a:pPr>
                        <a:lnSpc>
                          <a:spcPct val="100000"/>
                        </a:lnSpc>
                      </a:pPr>
                      <a:r>
                        <a:rPr lang="en-US" sz="1400" b="1" kern="1200" dirty="0" smtClean="0">
                          <a:solidFill>
                            <a:srgbClr val="0033CC"/>
                          </a:solidFill>
                          <a:latin typeface="Comic Sans MS" pitchFamily="66" charset="0"/>
                        </a:rPr>
                        <a:t>NO OF TIPS</a:t>
                      </a:r>
                      <a:endParaRPr lang="en-US" sz="1400" b="1" kern="1200" dirty="0">
                        <a:solidFill>
                          <a:srgbClr val="0033CC"/>
                        </a:solidFill>
                        <a:latin typeface="Comic Sans MS" pitchFamily="66" charset="0"/>
                        <a:ea typeface="+mn-ea"/>
                        <a:cs typeface="+mn-cs"/>
                      </a:endParaRPr>
                    </a:p>
                  </a:txBody>
                  <a:tcPr marL="91439" marR="91439"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20 PER HOUR</a:t>
                      </a:r>
                      <a:endParaRPr lang="en-US" sz="1400" b="1" kern="1200" dirty="0" smtClean="0">
                        <a:solidFill>
                          <a:srgbClr val="0033CC"/>
                        </a:solidFill>
                        <a:latin typeface="Comic Sans MS" pitchFamily="66" charset="0"/>
                        <a:ea typeface="+mn-ea"/>
                        <a:cs typeface="+mn-cs"/>
                      </a:endParaRPr>
                    </a:p>
                  </a:txBody>
                  <a:tcPr marL="91439" marR="91439" marT="45713" marB="45713"/>
                </a:tc>
              </a:tr>
            </a:tbl>
          </a:graphicData>
        </a:graphic>
      </p:graphicFrame>
      <p:pic>
        <p:nvPicPr>
          <p:cNvPr id="5" name="Picture 18" descr="C:\Users\atalanta.5625\Desktop\DSCN0399.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44000"/>
                    </a14:imgEffect>
                    <a14:imgEffect>
                      <a14:brightnessContrast bright="-1000"/>
                    </a14:imgEffect>
                  </a14:imgLayer>
                </a14:imgProps>
              </a:ext>
            </a:extLst>
          </a:blip>
          <a:srcRect/>
          <a:stretch>
            <a:fillRect/>
          </a:stretch>
        </p:blipFill>
        <p:spPr bwMode="auto">
          <a:xfrm>
            <a:off x="0" y="941841"/>
            <a:ext cx="5410200" cy="3529731"/>
          </a:xfrm>
          <a:prstGeom prst="rect">
            <a:avLst/>
          </a:prstGeom>
          <a:ln>
            <a:noFill/>
          </a:ln>
          <a:effectLst>
            <a:outerShdw blurRad="292100" dist="139700" dir="2700000" algn="tl" rotWithShape="0">
              <a:srgbClr val="333333">
                <a:alpha val="65000"/>
              </a:srgbClr>
            </a:outerShdw>
          </a:effectLst>
        </p:spPr>
      </p:pic>
      <p:sp>
        <p:nvSpPr>
          <p:cNvPr id="6" name="TextBox 35"/>
          <p:cNvSpPr txBox="1">
            <a:spLocks noChangeArrowheads="1"/>
          </p:cNvSpPr>
          <p:nvPr/>
        </p:nvSpPr>
        <p:spPr bwMode="auto">
          <a:xfrm>
            <a:off x="3224306" y="501134"/>
            <a:ext cx="281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WAGON TIPPLER</a:t>
            </a:r>
          </a:p>
        </p:txBody>
      </p:sp>
      <p:pic>
        <p:nvPicPr>
          <p:cNvPr id="11" name="Picture 10"/>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9" name="Rectangle 8"/>
          <p:cNvSpPr/>
          <p:nvPr/>
        </p:nvSpPr>
        <p:spPr>
          <a:xfrm>
            <a:off x="1563294" y="7173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43000"/>
                    </a14:imgEffect>
                  </a14:imgLayer>
                </a14:imgProps>
              </a:ext>
              <a:ext uri="{28A0092B-C50C-407E-A947-70E740481C1C}">
                <a14:useLocalDpi xmlns:a14="http://schemas.microsoft.com/office/drawing/2010/main" val="0"/>
              </a:ext>
            </a:extLst>
          </a:blip>
          <a:srcRect/>
          <a:stretch>
            <a:fillRect/>
          </a:stretch>
        </p:blipFill>
        <p:spPr bwMode="auto">
          <a:xfrm>
            <a:off x="4565045" y="3962400"/>
            <a:ext cx="4434516" cy="27109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4648200"/>
            <a:ext cx="3475668" cy="523220"/>
          </a:xfrm>
          <a:prstGeom prst="rect">
            <a:avLst/>
          </a:prstGeom>
        </p:spPr>
        <p:txBody>
          <a:bodyPr wrap="square">
            <a:spAutoFit/>
          </a:bodyPr>
          <a:lstStyle/>
          <a:p>
            <a:pPr algn="ctr"/>
            <a:r>
              <a:rPr lang="en-US" sz="14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FOR VEDANTA </a:t>
            </a:r>
            <a:r>
              <a:rPr lang="en-US" sz="1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ALUMINA LTD  </a:t>
            </a:r>
            <a:r>
              <a:rPr lang="en-US" sz="14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JHARSUGUDA</a:t>
            </a:r>
            <a:endParaRPr lang="en-US" sz="1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44836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4640" y="501134"/>
            <a:ext cx="437491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WAGON TIPPLER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9" name="Picture 8"/>
          <p:cNvPicPr/>
          <p:nvPr/>
        </p:nvPicPr>
        <p:blipFill>
          <a:blip r:embed="rId2"/>
          <a:stretch>
            <a:fillRect/>
          </a:stretch>
        </p:blipFill>
        <p:spPr>
          <a:xfrm>
            <a:off x="0" y="0"/>
            <a:ext cx="914400" cy="685800"/>
          </a:xfrm>
          <a:prstGeom prst="rect">
            <a:avLst/>
          </a:prstGeom>
        </p:spPr>
      </p:pic>
      <p:pic>
        <p:nvPicPr>
          <p:cNvPr id="10" name="Picture 9"/>
          <p:cNvPicPr/>
          <p:nvPr/>
        </p:nvPicPr>
        <p:blipFill>
          <a:blip r:embed="rId3"/>
          <a:stretch>
            <a:fillRect/>
          </a:stretch>
        </p:blipFill>
        <p:spPr>
          <a:xfrm>
            <a:off x="7956551" y="0"/>
            <a:ext cx="1187450" cy="533400"/>
          </a:xfrm>
          <a:prstGeom prst="rect">
            <a:avLst/>
          </a:prstGeom>
        </p:spPr>
      </p:pic>
      <p:pic>
        <p:nvPicPr>
          <p:cNvPr id="11" name="Content Placeholder 3" descr="final 1.jpg"/>
          <p:cNvPicPr>
            <a:picLocks noGrp="1" noChangeAspect="1"/>
          </p:cNvPicPr>
          <p:nvPr>
            <p:ph idx="4294967295"/>
          </p:nvPr>
        </p:nvPicPr>
        <p:blipFill>
          <a:blip r:embed="rId4" cstate="print">
            <a:extLst>
              <a:ext uri="{28A0092B-C50C-407E-A947-70E740481C1C}">
                <a14:useLocalDpi xmlns:a14="http://schemas.microsoft.com/office/drawing/2010/main" val="0"/>
              </a:ext>
            </a:extLst>
          </a:blip>
          <a:srcRect/>
          <a:stretch>
            <a:fillRect/>
          </a:stretch>
        </p:blipFill>
        <p:spPr>
          <a:xfrm>
            <a:off x="4407423" y="3413708"/>
            <a:ext cx="4766148" cy="3444291"/>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4802875" y="3429000"/>
            <a:ext cx="2557110" cy="307777"/>
          </a:xfrm>
          <a:prstGeom prst="rect">
            <a:avLst/>
          </a:prstGeom>
        </p:spPr>
        <p:txBody>
          <a:bodyPr wrap="none">
            <a:spAutoFit/>
          </a:bodyPr>
          <a:lstStyle/>
          <a:p>
            <a:r>
              <a:rPr lang="en-US" sz="1400" b="1" dirty="0">
                <a:solidFill>
                  <a:srgbClr val="0033CC"/>
                </a:solidFill>
                <a:latin typeface="Comic Sans MS" panose="030F0702030302020204" pitchFamily="66" charset="0"/>
              </a:rPr>
              <a:t>FOR VIZAG STEEL PLANT</a:t>
            </a:r>
            <a:endParaRPr lang="en-US" sz="1400" b="1" dirty="0">
              <a:solidFill>
                <a:srgbClr val="0033CC"/>
              </a:solidFill>
            </a:endParaRPr>
          </a:p>
        </p:txBody>
      </p:sp>
      <p:pic>
        <p:nvPicPr>
          <p:cNvPr id="4" name="Picture 6" descr="C:\Users\koushik biswas\Desktop\Presentation\New Photos\New folder\Picture 71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14400"/>
            <a:ext cx="4784678"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563294" y="7173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28992642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3292" y="644730"/>
            <a:ext cx="437491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WAGON TIPPLER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p:nvPr/>
        </p:nvPicPr>
        <p:blipFill>
          <a:blip r:embed="rId2"/>
          <a:stretch>
            <a:fillRect/>
          </a:stretch>
        </p:blipFill>
        <p:spPr>
          <a:xfrm>
            <a:off x="0" y="0"/>
            <a:ext cx="914400" cy="685800"/>
          </a:xfrm>
          <a:prstGeom prst="rect">
            <a:avLst/>
          </a:prstGeom>
        </p:spPr>
      </p:pic>
      <p:pic>
        <p:nvPicPr>
          <p:cNvPr id="11" name="Picture 10"/>
          <p:cNvPicPr/>
          <p:nvPr/>
        </p:nvPicPr>
        <p:blipFill>
          <a:blip r:embed="rId3"/>
          <a:stretch>
            <a:fillRect/>
          </a:stretch>
        </p:blipFill>
        <p:spPr>
          <a:xfrm>
            <a:off x="7956551" y="0"/>
            <a:ext cx="1187450" cy="533400"/>
          </a:xfrm>
          <a:prstGeom prst="rect">
            <a:avLst/>
          </a:prstGeom>
        </p:spPr>
      </p:pic>
      <p:pic>
        <p:nvPicPr>
          <p:cNvPr id="123907"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46000"/>
                    </a14:imgEffect>
                    <a14:imgEffect>
                      <a14:brightnessContrast bright="16000" contrast="-5000"/>
                    </a14:imgEffect>
                  </a14:imgLayer>
                </a14:imgProps>
              </a:ext>
              <a:ext uri="{28A0092B-C50C-407E-A947-70E740481C1C}">
                <a14:useLocalDpi xmlns:a14="http://schemas.microsoft.com/office/drawing/2010/main" val="0"/>
              </a:ext>
            </a:extLst>
          </a:blip>
          <a:srcRect/>
          <a:stretch>
            <a:fillRect/>
          </a:stretch>
        </p:blipFill>
        <p:spPr bwMode="auto">
          <a:xfrm>
            <a:off x="509689" y="1447800"/>
            <a:ext cx="8040587" cy="4622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1600037" y="155769"/>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2202736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Documents and Settings\mukulesh.5786\Desktop\photo 16.04.12\WT  SAC vedanta\IMG_2112.JPG"/>
          <p:cNvPicPr>
            <a:picLocks noChangeAspect="1" noChangeArrowheads="1"/>
          </p:cNvPicPr>
          <p:nvPr/>
        </p:nvPicPr>
        <p:blipFill>
          <a:blip r:embed="rId2" cstate="print"/>
          <a:srcRect/>
          <a:stretch>
            <a:fillRect/>
          </a:stretch>
        </p:blipFill>
        <p:spPr bwMode="auto">
          <a:xfrm>
            <a:off x="47860" y="967508"/>
            <a:ext cx="5244823" cy="2942296"/>
          </a:xfrm>
          <a:prstGeom prst="rect">
            <a:avLst/>
          </a:prstGeom>
          <a:ln>
            <a:noFill/>
          </a:ln>
          <a:effectLst>
            <a:outerShdw blurRad="292100" dist="139700" dir="2700000" algn="tl" rotWithShape="0">
              <a:srgbClr val="333333">
                <a:alpha val="65000"/>
              </a:srgbClr>
            </a:outerShdw>
          </a:effectLst>
        </p:spPr>
      </p:pic>
      <p:sp>
        <p:nvSpPr>
          <p:cNvPr id="4" name="TextBox 7"/>
          <p:cNvSpPr txBox="1">
            <a:spLocks noChangeArrowheads="1"/>
          </p:cNvSpPr>
          <p:nvPr/>
        </p:nvSpPr>
        <p:spPr bwMode="auto">
          <a:xfrm>
            <a:off x="840610" y="598176"/>
            <a:ext cx="784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SIDE ARM CHARGER</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sp>
        <p:nvSpPr>
          <p:cNvPr id="13" name="Rectangle 12"/>
          <p:cNvSpPr/>
          <p:nvPr/>
        </p:nvSpPr>
        <p:spPr>
          <a:xfrm>
            <a:off x="1577488" y="11512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4" name="TextBox 35"/>
          <p:cNvSpPr txBox="1">
            <a:spLocks noChangeArrowheads="1"/>
          </p:cNvSpPr>
          <p:nvPr/>
        </p:nvSpPr>
        <p:spPr bwMode="auto">
          <a:xfrm>
            <a:off x="1081517" y="967508"/>
            <a:ext cx="4211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sz="1400" b="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FOR VEDANTA ALUMINA LTD  JHARSUGUDA</a:t>
            </a:r>
          </a:p>
        </p:txBody>
      </p:sp>
      <p:sp>
        <p:nvSpPr>
          <p:cNvPr id="6" name="Rectangle 5"/>
          <p:cNvSpPr/>
          <p:nvPr/>
        </p:nvSpPr>
        <p:spPr>
          <a:xfrm>
            <a:off x="5292684" y="3461750"/>
            <a:ext cx="2408032" cy="584775"/>
          </a:xfrm>
          <a:prstGeom prst="rect">
            <a:avLst/>
          </a:prstGeom>
        </p:spPr>
        <p:txBody>
          <a:bodyPr wrap="none">
            <a:spAutoFit/>
          </a:bodyPr>
          <a:lstStyle/>
          <a:p>
            <a:pPr algn="ctr"/>
            <a:r>
              <a:rPr lang="en-US" sz="1400" b="1" dirty="0" smtClean="0">
                <a:solidFill>
                  <a:srgbClr val="0033CC"/>
                </a:solidFill>
                <a:latin typeface="Comic Sans MS" pitchFamily="66" charset="0"/>
              </a:rPr>
              <a:t>CAPACITY :59 </a:t>
            </a:r>
            <a:r>
              <a:rPr lang="en-US" sz="1400" b="1" dirty="0">
                <a:solidFill>
                  <a:srgbClr val="0033CC"/>
                </a:solidFill>
                <a:latin typeface="Comic Sans MS" pitchFamily="66" charset="0"/>
              </a:rPr>
              <a:t>WAGONS</a:t>
            </a:r>
          </a:p>
          <a:p>
            <a:pPr algn="ctr"/>
            <a:endParaRPr lang="en-US" b="1" dirty="0">
              <a:solidFill>
                <a:srgbClr val="0033CC"/>
              </a:solidFill>
              <a:latin typeface="Comic Sans MS" pitchFamily="66"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0716" y="4046525"/>
            <a:ext cx="5096677" cy="2723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2661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MPORTANT PHOTOS\MUNDRA BWSR PHOTOS\BWSR2 PHOTO 204 -225\DSC_0225.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8000"/>
                    </a14:imgEffect>
                  </a14:imgLayer>
                </a14:imgProps>
              </a:ext>
            </a:extLst>
          </a:blip>
          <a:srcRect/>
          <a:stretch>
            <a:fillRect/>
          </a:stretch>
        </p:blipFill>
        <p:spPr bwMode="auto">
          <a:xfrm>
            <a:off x="1447799" y="1053424"/>
            <a:ext cx="6400801" cy="3741738"/>
          </a:xfrm>
          <a:prstGeom prst="rect">
            <a:avLst/>
          </a:prstGeom>
          <a:ln>
            <a:noFill/>
          </a:ln>
          <a:effectLst>
            <a:outerShdw blurRad="292100" dist="139700" dir="2700000" algn="tl" rotWithShape="0">
              <a:srgbClr val="333333">
                <a:alpha val="65000"/>
              </a:srgbClr>
            </a:outerShdw>
          </a:effectLst>
        </p:spPr>
      </p:pic>
      <p:sp>
        <p:nvSpPr>
          <p:cNvPr id="6" name="TextBox 35"/>
          <p:cNvSpPr txBox="1">
            <a:spLocks noChangeArrowheads="1"/>
          </p:cNvSpPr>
          <p:nvPr/>
        </p:nvSpPr>
        <p:spPr bwMode="auto">
          <a:xfrm>
            <a:off x="723900" y="4953000"/>
            <a:ext cx="784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sz="1600" b="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BIGGEST CAPACITY STACKER - RECLAIMER MANUFACTURED IN INDIA</a:t>
            </a:r>
            <a:endParaRPr lang="en-US" sz="1600" b="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01859616"/>
              </p:ext>
            </p:extLst>
          </p:nvPr>
        </p:nvGraphicFramePr>
        <p:xfrm>
          <a:off x="2971798" y="5408436"/>
          <a:ext cx="3886202" cy="1219144"/>
        </p:xfrm>
        <a:graphic>
          <a:graphicData uri="http://schemas.openxmlformats.org/drawingml/2006/table">
            <a:tbl>
              <a:tblPr firstRow="1" bandRow="1">
                <a:tableStyleId>{5DA37D80-6434-44D0-A028-1B22A696006F}</a:tableStyleId>
              </a:tblPr>
              <a:tblGrid>
                <a:gridCol w="1693987"/>
                <a:gridCol w="2192215"/>
              </a:tblGrid>
              <a:tr h="228642">
                <a:tc>
                  <a:txBody>
                    <a:bodyPr/>
                    <a:lstStyle/>
                    <a:p>
                      <a:pPr marL="0" indent="0"/>
                      <a:r>
                        <a:rPr lang="en-US" sz="1400" b="1" dirty="0" smtClean="0">
                          <a:solidFill>
                            <a:srgbClr val="0000FF"/>
                          </a:solidFill>
                          <a:latin typeface="Comic Sans MS" panose="030F0702030302020204" pitchFamily="66" charset="0"/>
                        </a:rPr>
                        <a:t>CAPACITY</a:t>
                      </a:r>
                      <a:endParaRPr lang="en-US" sz="1400" b="1" dirty="0">
                        <a:solidFill>
                          <a:srgbClr val="0000FF"/>
                        </a:solidFill>
                        <a:latin typeface="Comic Sans MS" pitchFamily="66" charset="0"/>
                      </a:endParaRPr>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anose="030F0702030302020204" pitchFamily="66" charset="0"/>
                        </a:rPr>
                        <a:t>6000</a:t>
                      </a:r>
                      <a:r>
                        <a:rPr lang="en-US" sz="1400" b="1" kern="1200" baseline="0" dirty="0" smtClean="0">
                          <a:solidFill>
                            <a:srgbClr val="0000FF"/>
                          </a:solidFill>
                          <a:latin typeface="Comic Sans MS" panose="030F0702030302020204" pitchFamily="66" charset="0"/>
                        </a:rPr>
                        <a:t> </a:t>
                      </a:r>
                      <a:r>
                        <a:rPr lang="en-US" sz="1400" dirty="0" smtClean="0">
                          <a:solidFill>
                            <a:srgbClr val="0033CC"/>
                          </a:solidFill>
                          <a:latin typeface="Comic Sans MS" pitchFamily="66" charset="0"/>
                        </a:rPr>
                        <a:t>X 2500 </a:t>
                      </a:r>
                      <a:r>
                        <a:rPr lang="en-US" sz="1400" dirty="0" err="1" smtClean="0">
                          <a:solidFill>
                            <a:srgbClr val="0033CC"/>
                          </a:solidFill>
                          <a:latin typeface="Comic Sans MS" pitchFamily="66" charset="0"/>
                        </a:rPr>
                        <a:t>tph</a:t>
                      </a:r>
                      <a:endParaRPr lang="en-US" sz="1400" b="1" kern="1200" dirty="0" smtClean="0">
                        <a:solidFill>
                          <a:srgbClr val="0000FF"/>
                        </a:solidFill>
                        <a:latin typeface="Comic Sans MS" pitchFamily="66" charset="0"/>
                        <a:ea typeface="+mn-ea"/>
                        <a:cs typeface="+mn-cs"/>
                      </a:endParaRPr>
                    </a:p>
                  </a:txBody>
                  <a:tcPr marT="45713" marB="45713"/>
                </a:tc>
              </a:tr>
              <a:tr h="256564">
                <a:tc>
                  <a:txBody>
                    <a:bodyPr/>
                    <a:lstStyle/>
                    <a:p>
                      <a:r>
                        <a:rPr lang="en-US" sz="1400" b="1" kern="1200" dirty="0" smtClean="0">
                          <a:solidFill>
                            <a:srgbClr val="0000FF"/>
                          </a:solidFill>
                          <a:latin typeface="Comic Sans MS" panose="030F0702030302020204" pitchFamily="66" charset="0"/>
                        </a:rPr>
                        <a:t>TRACK GAUGE</a:t>
                      </a:r>
                      <a:endParaRPr lang="en-US" sz="1400" b="1" kern="1200" dirty="0">
                        <a:solidFill>
                          <a:srgbClr val="0000FF"/>
                        </a:solidFill>
                        <a:latin typeface="Comic Sans MS" pitchFamily="66" charset="0"/>
                        <a:ea typeface="+mn-ea"/>
                        <a:cs typeface="+mn-cs"/>
                      </a:endParaRPr>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anose="030F0702030302020204" pitchFamily="66" charset="0"/>
                        </a:rPr>
                        <a:t>10000 mm</a:t>
                      </a:r>
                      <a:endParaRPr lang="en-US" sz="1400" b="1" kern="1200" dirty="0" smtClean="0">
                        <a:solidFill>
                          <a:srgbClr val="0000FF"/>
                        </a:solidFill>
                        <a:latin typeface="Comic Sans MS" pitchFamily="66" charset="0"/>
                        <a:ea typeface="+mn-ea"/>
                        <a:cs typeface="+mn-cs"/>
                      </a:endParaRPr>
                    </a:p>
                  </a:txBody>
                  <a:tcPr marT="45713" marB="45713"/>
                </a:tc>
              </a:tr>
              <a:tr h="271617">
                <a:tc>
                  <a:txBody>
                    <a:bodyPr/>
                    <a:lstStyle/>
                    <a:p>
                      <a:r>
                        <a:rPr lang="en-US" sz="1400" b="1" kern="1200" dirty="0" smtClean="0">
                          <a:solidFill>
                            <a:srgbClr val="0000FF"/>
                          </a:solidFill>
                          <a:latin typeface="Comic Sans MS" panose="030F0702030302020204" pitchFamily="66" charset="0"/>
                        </a:rPr>
                        <a:t>MATERIAL               </a:t>
                      </a:r>
                      <a:endParaRPr lang="en-US" sz="1400" b="1" kern="1200" dirty="0">
                        <a:solidFill>
                          <a:srgbClr val="0000FF"/>
                        </a:solidFill>
                        <a:latin typeface="Comic Sans MS" pitchFamily="66" charset="0"/>
                        <a:ea typeface="+mn-ea"/>
                        <a:cs typeface="+mn-cs"/>
                      </a:endParaRPr>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anose="030F0702030302020204" pitchFamily="66" charset="0"/>
                        </a:rPr>
                        <a:t>COAL</a:t>
                      </a:r>
                      <a:endParaRPr lang="en-US" sz="1400" b="1" kern="1200" dirty="0" smtClean="0">
                        <a:solidFill>
                          <a:srgbClr val="0000FF"/>
                        </a:solidFill>
                        <a:latin typeface="Comic Sans MS" pitchFamily="66" charset="0"/>
                        <a:ea typeface="+mn-ea"/>
                        <a:cs typeface="+mn-cs"/>
                      </a:endParaRPr>
                    </a:p>
                  </a:txBody>
                  <a:tcPr marT="45713" marB="45713"/>
                </a:tc>
              </a:tr>
              <a:tr h="256564">
                <a:tc>
                  <a:txBody>
                    <a:bodyPr/>
                    <a:lstStyle/>
                    <a:p>
                      <a:r>
                        <a:rPr lang="en-US" sz="1400" b="1" kern="1200" dirty="0" smtClean="0">
                          <a:solidFill>
                            <a:srgbClr val="0000FF"/>
                          </a:solidFill>
                          <a:latin typeface="Comic Sans MS" panose="030F0702030302020204" pitchFamily="66" charset="0"/>
                        </a:rPr>
                        <a:t>BOOM LENGTH</a:t>
                      </a:r>
                      <a:endParaRPr lang="en-US" sz="1400" b="1" kern="1200" dirty="0">
                        <a:solidFill>
                          <a:srgbClr val="0000FF"/>
                        </a:solidFill>
                        <a:latin typeface="Comic Sans MS" pitchFamily="66" charset="0"/>
                        <a:ea typeface="+mn-ea"/>
                        <a:cs typeface="+mn-cs"/>
                      </a:endParaRPr>
                    </a:p>
                  </a:txBody>
                  <a:tcPr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00FF"/>
                          </a:solidFill>
                          <a:latin typeface="Comic Sans MS" panose="030F0702030302020204" pitchFamily="66" charset="0"/>
                        </a:rPr>
                        <a:t>41000 mm</a:t>
                      </a:r>
                      <a:endParaRPr lang="en-US" sz="1400" b="1" kern="1200" dirty="0" smtClean="0">
                        <a:solidFill>
                          <a:srgbClr val="0000FF"/>
                        </a:solidFill>
                        <a:latin typeface="Comic Sans MS" pitchFamily="66" charset="0"/>
                        <a:ea typeface="+mn-ea"/>
                        <a:cs typeface="+mn-cs"/>
                      </a:endParaRPr>
                    </a:p>
                  </a:txBody>
                  <a:tcPr marT="45713" marB="45713"/>
                </a:tc>
              </a:tr>
            </a:tbl>
          </a:graphicData>
        </a:graphic>
      </p:graphicFrame>
      <p:pic>
        <p:nvPicPr>
          <p:cNvPr id="11" name="Picture 10"/>
          <p:cNvPicPr/>
          <p:nvPr/>
        </p:nvPicPr>
        <p:blipFill>
          <a:blip r:embed="rId4"/>
          <a:stretch>
            <a:fillRect/>
          </a:stretch>
        </p:blipFill>
        <p:spPr>
          <a:xfrm>
            <a:off x="0" y="0"/>
            <a:ext cx="914400" cy="685800"/>
          </a:xfrm>
          <a:prstGeom prst="rect">
            <a:avLst/>
          </a:prstGeom>
        </p:spPr>
      </p:pic>
      <p:pic>
        <p:nvPicPr>
          <p:cNvPr id="13" name="Picture 12"/>
          <p:cNvPicPr/>
          <p:nvPr/>
        </p:nvPicPr>
        <p:blipFill>
          <a:blip r:embed="rId5"/>
          <a:stretch>
            <a:fillRect/>
          </a:stretch>
        </p:blipFill>
        <p:spPr>
          <a:xfrm>
            <a:off x="7956551" y="0"/>
            <a:ext cx="1187450" cy="533400"/>
          </a:xfrm>
          <a:prstGeom prst="rect">
            <a:avLst/>
          </a:prstGeom>
        </p:spPr>
      </p:pic>
      <p:sp>
        <p:nvSpPr>
          <p:cNvPr id="14" name="Rectangle 13"/>
          <p:cNvSpPr/>
          <p:nvPr/>
        </p:nvSpPr>
        <p:spPr>
          <a:xfrm>
            <a:off x="1577488" y="11512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2" name="Rectangle 1"/>
          <p:cNvSpPr/>
          <p:nvPr/>
        </p:nvSpPr>
        <p:spPr>
          <a:xfrm>
            <a:off x="1523791" y="4436066"/>
            <a:ext cx="2949845" cy="369332"/>
          </a:xfrm>
          <a:prstGeom prst="rect">
            <a:avLst/>
          </a:prstGeom>
        </p:spPr>
        <p:txBody>
          <a:bodyPr wrap="none">
            <a:spAutoFit/>
          </a:bodyPr>
          <a:lstStyle/>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ADANI PORT (MUNDRA)</a:t>
            </a:r>
          </a:p>
        </p:txBody>
      </p:sp>
      <p:sp>
        <p:nvSpPr>
          <p:cNvPr id="3" name="Rectangle 2"/>
          <p:cNvSpPr/>
          <p:nvPr/>
        </p:nvSpPr>
        <p:spPr>
          <a:xfrm>
            <a:off x="3128391" y="594022"/>
            <a:ext cx="3039615"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STACKER - RECLAIMER </a:t>
            </a:r>
            <a:endPar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107971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702" y="838199"/>
            <a:ext cx="4635465" cy="5754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1676400" y="114240"/>
            <a:ext cx="5486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ctr"/>
            <a:r>
              <a:rPr lang="en-US" sz="24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VADODARA</a:t>
            </a:r>
            <a:r>
              <a:rPr lang="en-US" sz="20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a:t>
            </a:r>
          </a:p>
          <a:p>
            <a:pPr algn="ctr"/>
            <a:r>
              <a:rPr lang="en-US"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ISO 9001:2008</a:t>
            </a:r>
            <a:endParaRPr lang="en-US"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7" name="Picture 6"/>
          <p:cNvPicPr/>
          <p:nvPr/>
        </p:nvPicPr>
        <p:blipFill>
          <a:blip r:embed="rId3"/>
          <a:stretch>
            <a:fillRect/>
          </a:stretch>
        </p:blipFill>
        <p:spPr>
          <a:xfrm>
            <a:off x="0" y="0"/>
            <a:ext cx="914400" cy="685800"/>
          </a:xfrm>
          <a:prstGeom prst="rect">
            <a:avLst/>
          </a:prstGeom>
        </p:spPr>
      </p:pic>
      <p:pic>
        <p:nvPicPr>
          <p:cNvPr id="8" name="Picture 7"/>
          <p:cNvPicPr/>
          <p:nvPr/>
        </p:nvPicPr>
        <p:blipFill>
          <a:blip r:embed="rId4"/>
          <a:stretch>
            <a:fillRect/>
          </a:stretch>
        </p:blipFill>
        <p:spPr>
          <a:xfrm>
            <a:off x="7956551" y="0"/>
            <a:ext cx="1187450" cy="533400"/>
          </a:xfrm>
          <a:prstGeom prst="rect">
            <a:avLst/>
          </a:prstGeom>
        </p:spPr>
      </p:pic>
    </p:spTree>
    <p:extLst>
      <p:ext uri="{BB962C8B-B14F-4D97-AF65-F5344CB8AC3E}">
        <p14:creationId xmlns:p14="http://schemas.microsoft.com/office/powerpoint/2010/main" val="2187484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336794953"/>
              </p:ext>
            </p:extLst>
          </p:nvPr>
        </p:nvGraphicFramePr>
        <p:xfrm>
          <a:off x="5791201" y="1096879"/>
          <a:ext cx="3352800" cy="1219000"/>
        </p:xfrm>
        <a:graphic>
          <a:graphicData uri="http://schemas.openxmlformats.org/drawingml/2006/table">
            <a:tbl>
              <a:tblPr firstRow="1" bandRow="1">
                <a:tableStyleId>{5DA37D80-6434-44D0-A028-1B22A696006F}</a:tableStyleId>
              </a:tblPr>
              <a:tblGrid>
                <a:gridCol w="1588168"/>
                <a:gridCol w="1764632"/>
              </a:tblGrid>
              <a:tr h="245687">
                <a:tc>
                  <a:txBody>
                    <a:bodyPr/>
                    <a:lstStyle/>
                    <a:p>
                      <a:pPr marL="0" indent="0"/>
                      <a:r>
                        <a:rPr lang="en-US" sz="1400" b="1" dirty="0" smtClean="0">
                          <a:solidFill>
                            <a:srgbClr val="0033CC"/>
                          </a:solidFill>
                          <a:latin typeface="Comic Sans MS" pitchFamily="66" charset="0"/>
                        </a:rPr>
                        <a:t>CAPACITY</a:t>
                      </a:r>
                      <a:endParaRPr lang="en-US" sz="1400" b="1" dirty="0">
                        <a:solidFill>
                          <a:srgbClr val="0033CC"/>
                        </a:solidFill>
                        <a:latin typeface="Comic Sans MS" pitchFamily="66" charset="0"/>
                      </a:endParaRPr>
                    </a:p>
                  </a:txBody>
                  <a:tcPr marT="45695" marB="456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2500 X 1850 </a:t>
                      </a:r>
                      <a:r>
                        <a:rPr lang="en-US" sz="1400" b="1" kern="1200" baseline="0" dirty="0" err="1" smtClean="0">
                          <a:solidFill>
                            <a:srgbClr val="0033CC"/>
                          </a:solidFill>
                          <a:latin typeface="Comic Sans MS" pitchFamily="66" charset="0"/>
                        </a:rPr>
                        <a:t>tph</a:t>
                      </a:r>
                      <a:endParaRPr lang="en-US" sz="1400" b="1" kern="1200" dirty="0" smtClean="0">
                        <a:solidFill>
                          <a:srgbClr val="0033CC"/>
                        </a:solidFill>
                        <a:latin typeface="Comic Sans MS" pitchFamily="66" charset="0"/>
                        <a:ea typeface="+mn-ea"/>
                        <a:cs typeface="+mn-cs"/>
                      </a:endParaRPr>
                    </a:p>
                  </a:txBody>
                  <a:tcPr marT="45695" marB="45695"/>
                </a:tc>
              </a:tr>
              <a:tr h="245737">
                <a:tc>
                  <a:txBody>
                    <a:bodyPr/>
                    <a:lstStyle/>
                    <a:p>
                      <a:r>
                        <a:rPr lang="en-US" sz="1400" b="1" kern="1200" dirty="0" smtClean="0">
                          <a:solidFill>
                            <a:srgbClr val="0033CC"/>
                          </a:solidFill>
                          <a:latin typeface="Comic Sans MS" pitchFamily="66" charset="0"/>
                        </a:rPr>
                        <a:t>TRACK GAUGE</a:t>
                      </a:r>
                      <a:endParaRPr lang="en-US" sz="1400" b="1" kern="1200" dirty="0">
                        <a:solidFill>
                          <a:srgbClr val="0033CC"/>
                        </a:solidFill>
                        <a:latin typeface="Comic Sans MS" pitchFamily="66" charset="0"/>
                        <a:ea typeface="+mn-ea"/>
                        <a:cs typeface="+mn-cs"/>
                      </a:endParaRPr>
                    </a:p>
                  </a:txBody>
                  <a:tcPr marT="45695" marB="456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8000 mm</a:t>
                      </a:r>
                      <a:endParaRPr lang="en-US" sz="1400" b="1" kern="1200" dirty="0" smtClean="0">
                        <a:solidFill>
                          <a:srgbClr val="0033CC"/>
                        </a:solidFill>
                        <a:latin typeface="Comic Sans MS" pitchFamily="66" charset="0"/>
                        <a:ea typeface="+mn-ea"/>
                        <a:cs typeface="+mn-cs"/>
                      </a:endParaRPr>
                    </a:p>
                  </a:txBody>
                  <a:tcPr marT="45695" marB="45695"/>
                </a:tc>
              </a:tr>
              <a:tr h="271563">
                <a:tc>
                  <a:txBody>
                    <a:bodyPr/>
                    <a:lstStyle/>
                    <a:p>
                      <a:r>
                        <a:rPr lang="en-US" sz="1400" b="1" kern="1200" dirty="0" smtClean="0">
                          <a:solidFill>
                            <a:srgbClr val="0033CC"/>
                          </a:solidFill>
                          <a:latin typeface="Comic Sans MS" pitchFamily="66" charset="0"/>
                        </a:rPr>
                        <a:t> MATERIAL</a:t>
                      </a:r>
                      <a:endParaRPr lang="en-US" sz="1400" b="1" kern="1200" dirty="0">
                        <a:solidFill>
                          <a:srgbClr val="0033CC"/>
                        </a:solidFill>
                        <a:latin typeface="Comic Sans MS" pitchFamily="66" charset="0"/>
                        <a:ea typeface="+mn-ea"/>
                        <a:cs typeface="+mn-cs"/>
                      </a:endParaRPr>
                    </a:p>
                  </a:txBody>
                  <a:tcPr marT="45695" marB="456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COAL</a:t>
                      </a:r>
                      <a:endParaRPr lang="en-US" sz="1400" b="1" kern="1200" dirty="0" smtClean="0">
                        <a:solidFill>
                          <a:srgbClr val="0033CC"/>
                        </a:solidFill>
                        <a:latin typeface="Comic Sans MS" pitchFamily="66" charset="0"/>
                        <a:ea typeface="+mn-ea"/>
                        <a:cs typeface="+mn-cs"/>
                      </a:endParaRPr>
                    </a:p>
                  </a:txBody>
                  <a:tcPr marT="45695" marB="45695"/>
                </a:tc>
              </a:tr>
              <a:tr h="271563">
                <a:tc>
                  <a:txBody>
                    <a:bodyPr/>
                    <a:lstStyle/>
                    <a:p>
                      <a:r>
                        <a:rPr lang="en-US" sz="1400" b="1" kern="1200" dirty="0" smtClean="0">
                          <a:solidFill>
                            <a:srgbClr val="0033CC"/>
                          </a:solidFill>
                          <a:latin typeface="Comic Sans MS" pitchFamily="66" charset="0"/>
                        </a:rPr>
                        <a:t>BOOM LENGTH</a:t>
                      </a:r>
                      <a:endParaRPr lang="en-US" sz="1400" b="1" kern="1200" dirty="0">
                        <a:solidFill>
                          <a:srgbClr val="0033CC"/>
                        </a:solidFill>
                        <a:latin typeface="Comic Sans MS" pitchFamily="66" charset="0"/>
                        <a:ea typeface="+mn-ea"/>
                        <a:cs typeface="+mn-cs"/>
                      </a:endParaRPr>
                    </a:p>
                  </a:txBody>
                  <a:tcPr marT="45695" marB="456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33CC"/>
                          </a:solidFill>
                          <a:latin typeface="Comic Sans MS" pitchFamily="66" charset="0"/>
                        </a:rPr>
                        <a:t>35000 mm</a:t>
                      </a:r>
                      <a:endParaRPr lang="en-US" sz="1400" b="1" kern="1200" dirty="0" smtClean="0">
                        <a:solidFill>
                          <a:srgbClr val="0033CC"/>
                        </a:solidFill>
                        <a:latin typeface="Comic Sans MS" pitchFamily="66" charset="0"/>
                        <a:ea typeface="+mn-ea"/>
                        <a:cs typeface="+mn-cs"/>
                      </a:endParaRPr>
                    </a:p>
                  </a:txBody>
                  <a:tcPr marT="45695" marB="45695"/>
                </a:tc>
              </a:tr>
            </a:tbl>
          </a:graphicData>
        </a:graphic>
      </p:graphicFrame>
      <p:pic>
        <p:nvPicPr>
          <p:cNvPr id="11" name="Picture 10"/>
          <p:cNvPicPr/>
          <p:nvPr/>
        </p:nvPicPr>
        <p:blipFill>
          <a:blip r:embed="rId2"/>
          <a:stretch>
            <a:fillRect/>
          </a:stretch>
        </p:blipFill>
        <p:spPr>
          <a:xfrm>
            <a:off x="0" y="0"/>
            <a:ext cx="914400" cy="685800"/>
          </a:xfrm>
          <a:prstGeom prst="rect">
            <a:avLst/>
          </a:prstGeom>
        </p:spPr>
      </p:pic>
      <p:pic>
        <p:nvPicPr>
          <p:cNvPr id="13" name="Picture 12"/>
          <p:cNvPicPr/>
          <p:nvPr/>
        </p:nvPicPr>
        <p:blipFill>
          <a:blip r:embed="rId3"/>
          <a:stretch>
            <a:fillRect/>
          </a:stretch>
        </p:blipFill>
        <p:spPr>
          <a:xfrm>
            <a:off x="7956551" y="0"/>
            <a:ext cx="1187450" cy="533400"/>
          </a:xfrm>
          <a:prstGeom prst="rect">
            <a:avLst/>
          </a:prstGeom>
        </p:spPr>
      </p:pic>
      <p:sp>
        <p:nvSpPr>
          <p:cNvPr id="10" name="Rectangle 9"/>
          <p:cNvSpPr/>
          <p:nvPr/>
        </p:nvSpPr>
        <p:spPr>
          <a:xfrm>
            <a:off x="1577488" y="11512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18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429001"/>
            <a:ext cx="5638801" cy="3453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7894940" y="3622373"/>
            <a:ext cx="1249060"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STACKER</a:t>
            </a:r>
            <a:endPar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aphicFrame>
        <p:nvGraphicFramePr>
          <p:cNvPr id="16" name="Table 15"/>
          <p:cNvGraphicFramePr>
            <a:graphicFrameLocks noGrp="1"/>
          </p:cNvGraphicFramePr>
          <p:nvPr>
            <p:extLst>
              <p:ext uri="{D42A27DB-BD31-4B8C-83A1-F6EECF244321}">
                <p14:modId xmlns:p14="http://schemas.microsoft.com/office/powerpoint/2010/main" val="3847005020"/>
              </p:ext>
            </p:extLst>
          </p:nvPr>
        </p:nvGraphicFramePr>
        <p:xfrm>
          <a:off x="152400" y="5683175"/>
          <a:ext cx="3276600" cy="994175"/>
        </p:xfrm>
        <a:graphic>
          <a:graphicData uri="http://schemas.openxmlformats.org/drawingml/2006/table">
            <a:tbl>
              <a:tblPr firstRow="1" bandRow="1">
                <a:tableStyleId>{5DA37D80-6434-44D0-A028-1B22A696006F}</a:tableStyleId>
              </a:tblPr>
              <a:tblGrid>
                <a:gridCol w="2144531"/>
                <a:gridCol w="1132069"/>
              </a:tblGrid>
              <a:tr h="249201">
                <a:tc>
                  <a:txBody>
                    <a:bodyPr/>
                    <a:lstStyle/>
                    <a:p>
                      <a:pPr marL="0" indent="0"/>
                      <a:r>
                        <a:rPr lang="en-US" sz="1400" b="1" u="none" dirty="0" smtClean="0">
                          <a:solidFill>
                            <a:srgbClr val="0033CC"/>
                          </a:solidFill>
                          <a:latin typeface="Comic Sans MS" pitchFamily="66" charset="0"/>
                        </a:rPr>
                        <a:t>CAPACITY</a:t>
                      </a:r>
                      <a:endParaRPr lang="en-US" sz="1400" b="1" u="none" dirty="0">
                        <a:solidFill>
                          <a:srgbClr val="0033CC"/>
                        </a:solidFill>
                        <a:latin typeface="Comic Sans MS" pitchFamily="66" charset="0"/>
                      </a:endParaRPr>
                    </a:p>
                  </a:txBody>
                  <a:tcPr marL="91439" marR="91439" marT="45708" marB="457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kern="1200" dirty="0" smtClean="0">
                          <a:solidFill>
                            <a:srgbClr val="0033CC"/>
                          </a:solidFill>
                          <a:latin typeface="Comic Sans MS" pitchFamily="66" charset="0"/>
                        </a:rPr>
                        <a:t>3000 </a:t>
                      </a:r>
                      <a:r>
                        <a:rPr lang="en-US" sz="1400" b="1" u="none" kern="1200" baseline="0" dirty="0" err="1" smtClean="0">
                          <a:solidFill>
                            <a:srgbClr val="0033CC"/>
                          </a:solidFill>
                          <a:latin typeface="Comic Sans MS" pitchFamily="66" charset="0"/>
                        </a:rPr>
                        <a:t>tph</a:t>
                      </a:r>
                      <a:endParaRPr lang="en-US" sz="1400" b="1" u="none" kern="1200" dirty="0" smtClean="0">
                        <a:solidFill>
                          <a:srgbClr val="0033CC"/>
                        </a:solidFill>
                        <a:latin typeface="Comic Sans MS" pitchFamily="66" charset="0"/>
                        <a:ea typeface="+mn-ea"/>
                        <a:cs typeface="+mn-cs"/>
                      </a:endParaRPr>
                    </a:p>
                  </a:txBody>
                  <a:tcPr marL="91439" marR="91439" marT="45708" marB="45708"/>
                </a:tc>
              </a:tr>
              <a:tr h="282083">
                <a:tc>
                  <a:txBody>
                    <a:bodyPr/>
                    <a:lstStyle/>
                    <a:p>
                      <a:r>
                        <a:rPr lang="en-US" sz="1400" b="1" u="none" kern="1200" dirty="0" smtClean="0">
                          <a:solidFill>
                            <a:srgbClr val="0033CC"/>
                          </a:solidFill>
                          <a:latin typeface="Comic Sans MS" pitchFamily="66" charset="0"/>
                        </a:rPr>
                        <a:t>TRACK GAUGE</a:t>
                      </a:r>
                      <a:endParaRPr lang="en-US" sz="1400" b="1" u="none" kern="1200" dirty="0">
                        <a:solidFill>
                          <a:srgbClr val="0033CC"/>
                        </a:solidFill>
                        <a:latin typeface="Comic Sans MS" pitchFamily="66" charset="0"/>
                        <a:ea typeface="+mn-ea"/>
                        <a:cs typeface="+mn-cs"/>
                      </a:endParaRPr>
                    </a:p>
                  </a:txBody>
                  <a:tcPr marL="91439" marR="91439" marT="45708" marB="457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kern="1200" dirty="0" smtClean="0">
                          <a:solidFill>
                            <a:srgbClr val="0033CC"/>
                          </a:solidFill>
                          <a:latin typeface="Comic Sans MS" pitchFamily="66" charset="0"/>
                        </a:rPr>
                        <a:t>8000 mm</a:t>
                      </a:r>
                      <a:endParaRPr lang="en-US" sz="1400" b="1" u="none" kern="1200" dirty="0" smtClean="0">
                        <a:solidFill>
                          <a:srgbClr val="0033CC"/>
                        </a:solidFill>
                        <a:latin typeface="Comic Sans MS" pitchFamily="66" charset="0"/>
                        <a:ea typeface="+mn-ea"/>
                        <a:cs typeface="+mn-cs"/>
                      </a:endParaRPr>
                    </a:p>
                  </a:txBody>
                  <a:tcPr marL="91439" marR="91439" marT="45708" marB="45708"/>
                </a:tc>
              </a:tr>
              <a:tr h="384623">
                <a:tc>
                  <a:txBody>
                    <a:bodyPr/>
                    <a:lstStyle/>
                    <a:p>
                      <a:r>
                        <a:rPr lang="en-US" sz="1400" b="1" u="none" kern="1200" dirty="0" smtClean="0">
                          <a:solidFill>
                            <a:srgbClr val="0033CC"/>
                          </a:solidFill>
                          <a:latin typeface="Comic Sans MS" pitchFamily="66" charset="0"/>
                        </a:rPr>
                        <a:t>BOOM LENGTH</a:t>
                      </a:r>
                      <a:endParaRPr lang="en-US" sz="1400" b="1" u="none" kern="1200" dirty="0">
                        <a:solidFill>
                          <a:srgbClr val="0033CC"/>
                        </a:solidFill>
                        <a:latin typeface="Comic Sans MS" pitchFamily="66" charset="0"/>
                        <a:ea typeface="+mn-ea"/>
                        <a:cs typeface="+mn-cs"/>
                      </a:endParaRPr>
                    </a:p>
                  </a:txBody>
                  <a:tcPr marL="91439" marR="91439" marT="45708" marB="457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kern="1200" dirty="0" smtClean="0">
                          <a:solidFill>
                            <a:srgbClr val="0033CC"/>
                          </a:solidFill>
                          <a:latin typeface="Comic Sans MS" pitchFamily="66" charset="0"/>
                        </a:rPr>
                        <a:t>31000 mm</a:t>
                      </a:r>
                      <a:endParaRPr lang="en-US" sz="1400" b="1" u="none" kern="1200" dirty="0" smtClean="0">
                        <a:solidFill>
                          <a:srgbClr val="0033CC"/>
                        </a:solidFill>
                        <a:latin typeface="Comic Sans MS" pitchFamily="66" charset="0"/>
                        <a:ea typeface="+mn-ea"/>
                        <a:cs typeface="+mn-cs"/>
                      </a:endParaRPr>
                    </a:p>
                  </a:txBody>
                  <a:tcPr marL="91439" marR="91439" marT="45708" marB="45708"/>
                </a:tc>
              </a:tr>
            </a:tbl>
          </a:graphicData>
        </a:graphic>
      </p:graphicFrame>
      <p:sp>
        <p:nvSpPr>
          <p:cNvPr id="18" name="TextBox 35"/>
          <p:cNvSpPr txBox="1">
            <a:spLocks noChangeArrowheads="1"/>
          </p:cNvSpPr>
          <p:nvPr/>
        </p:nvSpPr>
        <p:spPr bwMode="auto">
          <a:xfrm>
            <a:off x="4114800" y="6519446"/>
            <a:ext cx="2781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sz="16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ESSAR  STEEL- PARADIP</a:t>
            </a:r>
            <a:endParaRPr lang="en-US" sz="16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endParaRPr>
          </a:p>
        </p:txBody>
      </p:sp>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24175"/>
            <a:ext cx="5715000" cy="3167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5442" y="824175"/>
            <a:ext cx="3039615" cy="369332"/>
          </a:xfrm>
          <a:prstGeom prst="rect">
            <a:avLst/>
          </a:prstGeom>
        </p:spPr>
        <p:txBody>
          <a:bodyPr wrap="non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STACKER - RECLAIMER </a:t>
            </a:r>
            <a:endPar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TextBox 35"/>
          <p:cNvSpPr txBox="1">
            <a:spLocks noChangeArrowheads="1"/>
          </p:cNvSpPr>
          <p:nvPr/>
        </p:nvSpPr>
        <p:spPr bwMode="auto">
          <a:xfrm>
            <a:off x="-39809" y="3622373"/>
            <a:ext cx="40022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rgbClr val="FFCC00"/>
                </a:solidFill>
                <a:latin typeface="HY헤드라인M" pitchFamily="18" charset="-127"/>
                <a:ea typeface="HY헤드라인M" pitchFamily="18" charset="-127"/>
              </a:defRPr>
            </a:lvl1pPr>
            <a:lvl2pPr marL="742950" indent="-285750" eaLnBrk="0" hangingPunct="0">
              <a:defRPr kumimoji="1" b="1">
                <a:solidFill>
                  <a:srgbClr val="FFCC00"/>
                </a:solidFill>
                <a:latin typeface="HY헤드라인M" pitchFamily="18" charset="-127"/>
                <a:ea typeface="HY헤드라인M" pitchFamily="18" charset="-127"/>
              </a:defRPr>
            </a:lvl2pPr>
            <a:lvl3pPr marL="1143000" indent="-228600" eaLnBrk="0" hangingPunct="0">
              <a:defRPr kumimoji="1" b="1">
                <a:solidFill>
                  <a:srgbClr val="FFCC00"/>
                </a:solidFill>
                <a:latin typeface="HY헤드라인M" pitchFamily="18" charset="-127"/>
                <a:ea typeface="HY헤드라인M" pitchFamily="18" charset="-127"/>
              </a:defRPr>
            </a:lvl3pPr>
            <a:lvl4pPr marL="1600200" indent="-228600" eaLnBrk="0" hangingPunct="0">
              <a:defRPr kumimoji="1" b="1">
                <a:solidFill>
                  <a:srgbClr val="FFCC00"/>
                </a:solidFill>
                <a:latin typeface="HY헤드라인M" pitchFamily="18" charset="-127"/>
                <a:ea typeface="HY헤드라인M" pitchFamily="18" charset="-127"/>
              </a:defRPr>
            </a:lvl4pPr>
            <a:lvl5pPr marL="2057400" indent="-228600" eaLnBrk="0" hangingPunct="0">
              <a:defRPr kumimoji="1" b="1">
                <a:solidFill>
                  <a:srgbClr val="FFCC00"/>
                </a:solidFill>
                <a:latin typeface="HY헤드라인M" pitchFamily="18" charset="-127"/>
                <a:ea typeface="HY헤드라인M" pitchFamily="18" charset="-127"/>
              </a:defRPr>
            </a:lvl5pPr>
            <a:lvl6pPr marL="25146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6pPr>
            <a:lvl7pPr marL="29718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7pPr>
            <a:lvl8pPr marL="34290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8pPr>
            <a:lvl9pPr marL="3886200" indent="-228600" eaLnBrk="0" fontAlgn="base" latinLnBrk="1" hangingPunct="0">
              <a:lnSpc>
                <a:spcPct val="140000"/>
              </a:lnSpc>
              <a:spcBef>
                <a:spcPct val="0"/>
              </a:spcBef>
              <a:spcAft>
                <a:spcPct val="0"/>
              </a:spcAft>
              <a:defRPr kumimoji="1" b="1">
                <a:solidFill>
                  <a:srgbClr val="FFCC00"/>
                </a:solidFill>
                <a:latin typeface="HY헤드라인M" pitchFamily="18" charset="-127"/>
                <a:ea typeface="HY헤드라인M" pitchFamily="18" charset="-127"/>
              </a:defRPr>
            </a:lvl9pPr>
          </a:lstStyle>
          <a:p>
            <a:pPr algn="ctr" eaLnBrk="1" hangingPunct="1"/>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ESSAR POWER  SALAYA,JAMNAGAR</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endParaRPr>
          </a:p>
        </p:txBody>
      </p:sp>
    </p:spTree>
    <p:extLst>
      <p:ext uri="{BB962C8B-B14F-4D97-AF65-F5344CB8AC3E}">
        <p14:creationId xmlns:p14="http://schemas.microsoft.com/office/powerpoint/2010/main" val="20332189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7800" y="458043"/>
            <a:ext cx="6754812" cy="369332"/>
          </a:xfrm>
          <a:prstGeom prst="rect">
            <a:avLst/>
          </a:prstGeom>
        </p:spPr>
        <p:txBody>
          <a:bodyPr wrap="square">
            <a:spAutoFit/>
          </a:bodyPr>
          <a:lstStyle/>
          <a:p>
            <a:pPr algn="ct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STACKER RECLAIMER</a:t>
            </a:r>
            <a:endParaRPr lang="en-US" b="1" dirty="0">
              <a:latin typeface="Comic Sans MS" pitchFamily="66" charset="0"/>
            </a:endParaRPr>
          </a:p>
        </p:txBody>
      </p:sp>
      <p:pic>
        <p:nvPicPr>
          <p:cNvPr id="11" name="Picture 10"/>
          <p:cNvPicPr/>
          <p:nvPr/>
        </p:nvPicPr>
        <p:blipFill>
          <a:blip r:embed="rId2"/>
          <a:stretch>
            <a:fillRect/>
          </a:stretch>
        </p:blipFill>
        <p:spPr>
          <a:xfrm>
            <a:off x="0" y="0"/>
            <a:ext cx="914400" cy="685800"/>
          </a:xfrm>
          <a:prstGeom prst="rect">
            <a:avLst/>
          </a:prstGeom>
        </p:spPr>
      </p:pic>
      <p:pic>
        <p:nvPicPr>
          <p:cNvPr id="12" name="Picture 11"/>
          <p:cNvPicPr/>
          <p:nvPr/>
        </p:nvPicPr>
        <p:blipFill>
          <a:blip r:embed="rId3"/>
          <a:stretch>
            <a:fillRect/>
          </a:stretch>
        </p:blipFill>
        <p:spPr>
          <a:xfrm>
            <a:off x="7956551" y="0"/>
            <a:ext cx="1187450" cy="533400"/>
          </a:xfrm>
          <a:prstGeom prst="rect">
            <a:avLst/>
          </a:prstGeom>
        </p:spPr>
      </p:pic>
      <p:pic>
        <p:nvPicPr>
          <p:cNvPr id="7" name="Picture 2" descr="C:\Users\koushik biswas\Desktop\Presentation\Photos\DSCN098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96668"/>
            <a:ext cx="5290782" cy="3694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577488" y="35867"/>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4" name="Picture 11" descr="C:\Users\koushik biswas\Desktop\Presentation\Photos\DSCN65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4856" y="3962400"/>
            <a:ext cx="3524250" cy="2529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457200" y="4648200"/>
            <a:ext cx="4106793" cy="2076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88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4856" y="1462645"/>
            <a:ext cx="3524250" cy="2371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347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4294967295"/>
          </p:nvPr>
        </p:nvPicPr>
        <p:blipFill>
          <a:blip r:embed="rId2" cstate="print"/>
          <a:srcRect/>
          <a:stretch>
            <a:fillRect/>
          </a:stretch>
        </p:blipFill>
        <p:spPr bwMode="auto">
          <a:xfrm>
            <a:off x="398485" y="1230224"/>
            <a:ext cx="3970395" cy="2566200"/>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46000"/>
                    </a14:imgEffect>
                  </a14:imgLayer>
                </a14:imgProps>
              </a:ext>
            </a:extLst>
          </a:blip>
          <a:srcRect/>
          <a:stretch>
            <a:fillRect/>
          </a:stretch>
        </p:blipFill>
        <p:spPr bwMode="auto">
          <a:xfrm>
            <a:off x="4811973" y="1188566"/>
            <a:ext cx="4006908" cy="2639703"/>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899615" y="883805"/>
            <a:ext cx="2930610" cy="307777"/>
          </a:xfrm>
          <a:prstGeom prst="rect">
            <a:avLst/>
          </a:prstGeom>
        </p:spPr>
        <p:txBody>
          <a:bodyPr wrap="none">
            <a:spAutoFit/>
          </a:bodyPr>
          <a:lstStyle/>
          <a:p>
            <a:r>
              <a:rPr lang="en-US" sz="1400" b="1" dirty="0">
                <a:solidFill>
                  <a:srgbClr val="0033CC"/>
                </a:solidFill>
                <a:latin typeface="Comic Sans MS" pitchFamily="66" charset="0"/>
              </a:rPr>
              <a:t>UNDERCARRIAGE STRUCTURE</a:t>
            </a:r>
          </a:p>
        </p:txBody>
      </p:sp>
      <p:sp>
        <p:nvSpPr>
          <p:cNvPr id="10" name="Rectangle 9"/>
          <p:cNvSpPr/>
          <p:nvPr/>
        </p:nvSpPr>
        <p:spPr>
          <a:xfrm>
            <a:off x="5689432" y="819402"/>
            <a:ext cx="2557110" cy="338554"/>
          </a:xfrm>
          <a:prstGeom prst="rect">
            <a:avLst/>
          </a:prstGeom>
        </p:spPr>
        <p:txBody>
          <a:bodyPr wrap="none">
            <a:spAutoFit/>
          </a:bodyPr>
          <a:lstStyle/>
          <a:p>
            <a:r>
              <a:rPr lang="en-US" sz="1400" b="1" dirty="0">
                <a:solidFill>
                  <a:srgbClr val="0033CC"/>
                </a:solidFill>
                <a:latin typeface="Comic Sans MS" pitchFamily="66" charset="0"/>
              </a:rPr>
              <a:t>SLEW SUPER STRUCTUR</a:t>
            </a:r>
            <a:r>
              <a:rPr lang="en-US" sz="1600" b="1" dirty="0">
                <a:solidFill>
                  <a:srgbClr val="0033CC"/>
                </a:solidFill>
                <a:latin typeface="Comic Sans MS" pitchFamily="66" charset="0"/>
              </a:rPr>
              <a:t>E</a:t>
            </a:r>
          </a:p>
        </p:txBody>
      </p:sp>
      <p:pic>
        <p:nvPicPr>
          <p:cNvPr id="11" name="Picture 2"/>
          <p:cNvPicPr>
            <a:picLocks noChangeAspect="1" noChangeArrowheads="1"/>
          </p:cNvPicPr>
          <p:nvPr/>
        </p:nvPicPr>
        <p:blipFill>
          <a:blip r:embed="rId5" cstate="print"/>
          <a:srcRect/>
          <a:stretch>
            <a:fillRect/>
          </a:stretch>
        </p:blipFill>
        <p:spPr bwMode="auto">
          <a:xfrm>
            <a:off x="2057400" y="4137184"/>
            <a:ext cx="4144402" cy="2540699"/>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3276600" y="3796424"/>
            <a:ext cx="2066591" cy="307777"/>
          </a:xfrm>
          <a:prstGeom prst="rect">
            <a:avLst/>
          </a:prstGeom>
        </p:spPr>
        <p:txBody>
          <a:bodyPr wrap="none">
            <a:spAutoFit/>
          </a:bodyPr>
          <a:lstStyle/>
          <a:p>
            <a:r>
              <a:rPr lang="en-US" sz="1400" b="1" dirty="0">
                <a:solidFill>
                  <a:srgbClr val="0033CC"/>
                </a:solidFill>
                <a:latin typeface="Comic Sans MS" pitchFamily="66" charset="0"/>
              </a:rPr>
              <a:t>MAST HORIZONTAL</a:t>
            </a:r>
            <a:endParaRPr lang="en-US" sz="1400" dirty="0">
              <a:solidFill>
                <a:srgbClr val="0033CC"/>
              </a:solidFill>
              <a:latin typeface="Comic Sans MS" pitchFamily="66" charset="0"/>
            </a:endParaRPr>
          </a:p>
        </p:txBody>
      </p:sp>
      <p:pic>
        <p:nvPicPr>
          <p:cNvPr id="15" name="Picture 14"/>
          <p:cNvPicPr/>
          <p:nvPr/>
        </p:nvPicPr>
        <p:blipFill>
          <a:blip r:embed="rId6"/>
          <a:stretch>
            <a:fillRect/>
          </a:stretch>
        </p:blipFill>
        <p:spPr>
          <a:xfrm>
            <a:off x="0" y="0"/>
            <a:ext cx="914400" cy="685800"/>
          </a:xfrm>
          <a:prstGeom prst="rect">
            <a:avLst/>
          </a:prstGeom>
        </p:spPr>
      </p:pic>
      <p:pic>
        <p:nvPicPr>
          <p:cNvPr id="17" name="Picture 16"/>
          <p:cNvPicPr/>
          <p:nvPr/>
        </p:nvPicPr>
        <p:blipFill>
          <a:blip r:embed="rId7"/>
          <a:stretch>
            <a:fillRect/>
          </a:stretch>
        </p:blipFill>
        <p:spPr>
          <a:xfrm>
            <a:off x="7956551" y="0"/>
            <a:ext cx="1187450" cy="533400"/>
          </a:xfrm>
          <a:prstGeom prst="rect">
            <a:avLst/>
          </a:prstGeom>
        </p:spPr>
      </p:pic>
      <p:sp>
        <p:nvSpPr>
          <p:cNvPr id="18" name="Rectangle 17"/>
          <p:cNvSpPr/>
          <p:nvPr/>
        </p:nvSpPr>
        <p:spPr>
          <a:xfrm>
            <a:off x="1590588" y="5943"/>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9" name="Rectangle 18"/>
          <p:cNvSpPr/>
          <p:nvPr/>
        </p:nvSpPr>
        <p:spPr>
          <a:xfrm>
            <a:off x="2430893" y="462285"/>
            <a:ext cx="4900701"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STACKER RECLAIMER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9761548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4294967295"/>
          </p:nvPr>
        </p:nvPicPr>
        <p:blipFill>
          <a:blip r:embed="rId2" cstate="print"/>
          <a:srcRect/>
          <a:stretch>
            <a:fillRect/>
          </a:stretch>
        </p:blipFill>
        <p:spPr bwMode="auto">
          <a:xfrm>
            <a:off x="87620" y="1128286"/>
            <a:ext cx="4520492" cy="267943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716191" y="822784"/>
            <a:ext cx="2866490" cy="307777"/>
          </a:xfrm>
          <a:prstGeom prst="rect">
            <a:avLst/>
          </a:prstGeom>
        </p:spPr>
        <p:txBody>
          <a:bodyPr wrap="none">
            <a:spAutoFit/>
          </a:bodyPr>
          <a:lstStyle/>
          <a:p>
            <a:r>
              <a:rPr lang="en-US" sz="1400" b="1" dirty="0">
                <a:solidFill>
                  <a:srgbClr val="0033CC"/>
                </a:solidFill>
                <a:latin typeface="Comic Sans MS" pitchFamily="66" charset="0"/>
              </a:rPr>
              <a:t>BUCKET WHEEL STRUCTURE </a:t>
            </a:r>
          </a:p>
        </p:txBody>
      </p:sp>
      <p:pic>
        <p:nvPicPr>
          <p:cNvPr id="8" name="Picture 2"/>
          <p:cNvPicPr>
            <a:picLocks noChangeAspect="1" noChangeArrowheads="1"/>
          </p:cNvPicPr>
          <p:nvPr/>
        </p:nvPicPr>
        <p:blipFill>
          <a:blip r:embed="rId3" cstate="print"/>
          <a:srcRect/>
          <a:stretch>
            <a:fillRect/>
          </a:stretch>
        </p:blipFill>
        <p:spPr bwMode="auto">
          <a:xfrm>
            <a:off x="4630858" y="3962400"/>
            <a:ext cx="4417642" cy="272577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682319" y="3487958"/>
            <a:ext cx="4836994" cy="338554"/>
          </a:xfrm>
          <a:prstGeom prst="rect">
            <a:avLst/>
          </a:prstGeom>
        </p:spPr>
        <p:txBody>
          <a:bodyPr wrap="square">
            <a:spAutoFit/>
          </a:bodyPr>
          <a:lstStyle/>
          <a:p>
            <a:pPr algn="ctr"/>
            <a:r>
              <a:rPr lang="en-US" sz="1600" b="1" dirty="0" smtClean="0"/>
              <a:t>   </a:t>
            </a:r>
            <a:r>
              <a:rPr lang="en-US" sz="1400" b="1" dirty="0" smtClean="0">
                <a:solidFill>
                  <a:srgbClr val="0033CC"/>
                </a:solidFill>
                <a:latin typeface="Comic Sans MS" pitchFamily="66" charset="0"/>
              </a:rPr>
              <a:t>SLEW </a:t>
            </a:r>
            <a:r>
              <a:rPr lang="en-US" sz="1400" b="1" dirty="0">
                <a:solidFill>
                  <a:srgbClr val="0033CC"/>
                </a:solidFill>
                <a:latin typeface="Comic Sans MS" pitchFamily="66" charset="0"/>
              </a:rPr>
              <a:t>SUPER </a:t>
            </a:r>
            <a:r>
              <a:rPr lang="en-US" sz="1400" b="1" dirty="0" smtClean="0">
                <a:solidFill>
                  <a:srgbClr val="0033CC"/>
                </a:solidFill>
                <a:latin typeface="Comic Sans MS" pitchFamily="66" charset="0"/>
              </a:rPr>
              <a:t>STRUCTURE ( </a:t>
            </a:r>
            <a:r>
              <a:rPr lang="en-US" sz="1400" b="1" dirty="0">
                <a:solidFill>
                  <a:srgbClr val="0033CC"/>
                </a:solidFill>
                <a:latin typeface="Comic Sans MS" pitchFamily="66" charset="0"/>
              </a:rPr>
              <a:t>Weight 110 </a:t>
            </a:r>
            <a:r>
              <a:rPr lang="en-US" sz="1400" b="1" dirty="0" err="1" smtClean="0">
                <a:solidFill>
                  <a:srgbClr val="0033CC"/>
                </a:solidFill>
                <a:latin typeface="Comic Sans MS" pitchFamily="66" charset="0"/>
              </a:rPr>
              <a:t>mt</a:t>
            </a:r>
            <a:r>
              <a:rPr lang="en-US" sz="1400" b="1" dirty="0" smtClean="0">
                <a:solidFill>
                  <a:srgbClr val="0033CC"/>
                </a:solidFill>
                <a:latin typeface="Comic Sans MS" pitchFamily="66" charset="0"/>
              </a:rPr>
              <a:t>)</a:t>
            </a:r>
            <a:endParaRPr lang="en-US" sz="1400" dirty="0">
              <a:solidFill>
                <a:srgbClr val="0033CC"/>
              </a:solidFill>
              <a:latin typeface="Comic Sans MS" pitchFamily="66" charset="0"/>
            </a:endParaRPr>
          </a:p>
        </p:txBody>
      </p:sp>
      <p:pic>
        <p:nvPicPr>
          <p:cNvPr id="15" name="Picture 14"/>
          <p:cNvPicPr/>
          <p:nvPr/>
        </p:nvPicPr>
        <p:blipFill>
          <a:blip r:embed="rId4"/>
          <a:stretch>
            <a:fillRect/>
          </a:stretch>
        </p:blipFill>
        <p:spPr>
          <a:xfrm>
            <a:off x="0" y="0"/>
            <a:ext cx="914400" cy="685800"/>
          </a:xfrm>
          <a:prstGeom prst="rect">
            <a:avLst/>
          </a:prstGeom>
        </p:spPr>
      </p:pic>
      <p:pic>
        <p:nvPicPr>
          <p:cNvPr id="17" name="Picture 16"/>
          <p:cNvPicPr/>
          <p:nvPr/>
        </p:nvPicPr>
        <p:blipFill>
          <a:blip r:embed="rId5"/>
          <a:stretch>
            <a:fillRect/>
          </a:stretch>
        </p:blipFill>
        <p:spPr>
          <a:xfrm>
            <a:off x="7956551" y="0"/>
            <a:ext cx="1187450" cy="533400"/>
          </a:xfrm>
          <a:prstGeom prst="rect">
            <a:avLst/>
          </a:prstGeom>
        </p:spPr>
      </p:pic>
      <p:sp>
        <p:nvSpPr>
          <p:cNvPr id="18" name="Rectangle 17"/>
          <p:cNvSpPr/>
          <p:nvPr/>
        </p:nvSpPr>
        <p:spPr>
          <a:xfrm>
            <a:off x="1577488" y="0"/>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19" name="Rectangle 18"/>
          <p:cNvSpPr/>
          <p:nvPr/>
        </p:nvSpPr>
        <p:spPr>
          <a:xfrm>
            <a:off x="2455933" y="410162"/>
            <a:ext cx="4900701"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COMPONENTS OF STACKER RECLAIMER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38205451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Grp="1" noChangeAspect="1" noChangeArrowheads="1"/>
          </p:cNvPicPr>
          <p:nvPr>
            <p:ph idx="4294967295"/>
          </p:nvPr>
        </p:nvPicPr>
        <p:blipFill>
          <a:blip r:embed="rId2" cstate="print"/>
          <a:srcRect/>
          <a:stretch>
            <a:fillRect/>
          </a:stretch>
        </p:blipFill>
        <p:spPr bwMode="auto">
          <a:xfrm>
            <a:off x="141261" y="1110018"/>
            <a:ext cx="4487092" cy="3224241"/>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32982" y="771464"/>
            <a:ext cx="4280339" cy="307777"/>
          </a:xfrm>
          <a:prstGeom prst="rect">
            <a:avLst/>
          </a:prstGeom>
        </p:spPr>
        <p:txBody>
          <a:bodyPr wrap="none">
            <a:spAutoFit/>
          </a:bodyPr>
          <a:lstStyle/>
          <a:p>
            <a:r>
              <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GRAVITY </a:t>
            </a:r>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ROLLER CONVEYOR</a:t>
            </a:r>
            <a:r>
              <a:rPr lang="en-US" sz="1400" b="1" dirty="0" smtClean="0">
                <a:solidFill>
                  <a:srgbClr val="0033CC"/>
                </a:solidFill>
                <a:latin typeface="Comic Sans MS" pitchFamily="66" charset="0"/>
              </a:rPr>
              <a:t> FOR VEDANTA</a:t>
            </a:r>
            <a:endParaRPr lang="en-US" sz="1400" b="1" dirty="0">
              <a:solidFill>
                <a:srgbClr val="0033CC"/>
              </a:solidFill>
              <a:latin typeface="Comic Sans MS" pitchFamily="66" charset="0"/>
            </a:endParaRPr>
          </a:p>
        </p:txBody>
      </p:sp>
      <p:pic>
        <p:nvPicPr>
          <p:cNvPr id="9" name="Picture 3"/>
          <p:cNvPicPr>
            <a:picLocks noGrp="1" noChangeAspect="1" noChangeArrowheads="1"/>
          </p:cNvPicPr>
          <p:nvPr>
            <p:ph idx="4294967295"/>
          </p:nvPr>
        </p:nvPicPr>
        <p:blipFill>
          <a:blip r:embed="rId3" cstate="print"/>
          <a:srcRect/>
          <a:stretch>
            <a:fillRect/>
          </a:stretch>
        </p:blipFill>
        <p:spPr bwMode="auto">
          <a:xfrm>
            <a:off x="4371832" y="3505201"/>
            <a:ext cx="4619767" cy="3168134"/>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5486400" y="2799594"/>
            <a:ext cx="3429000" cy="523220"/>
          </a:xfrm>
          <a:prstGeom prst="rect">
            <a:avLst/>
          </a:prstGeom>
        </p:spPr>
        <p:txBody>
          <a:bodyPr wrap="square">
            <a:spAutoFit/>
          </a:bodyPr>
          <a:lstStyle/>
          <a:p>
            <a:pPr algn="ctr"/>
            <a:r>
              <a:rPr lang="nb-NO"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POWERED ROLLER </a:t>
            </a:r>
            <a:r>
              <a:rPr lang="nb-NO"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 CONVEYOR </a:t>
            </a:r>
            <a:endParaRPr lang="nb-NO" sz="1400" b="1" dirty="0" smtClean="0">
              <a:solidFill>
                <a:srgbClr val="0033CC"/>
              </a:solidFill>
              <a:latin typeface="Comic Sans MS" pitchFamily="66" charset="0"/>
            </a:endParaRPr>
          </a:p>
          <a:p>
            <a:pPr algn="ctr"/>
            <a:r>
              <a:rPr lang="nb-NO" sz="1400" b="1" dirty="0" smtClean="0">
                <a:solidFill>
                  <a:srgbClr val="0033CC"/>
                </a:solidFill>
                <a:latin typeface="Comic Sans MS" pitchFamily="66" charset="0"/>
              </a:rPr>
              <a:t>FOR VEDANTA ALUMINA</a:t>
            </a:r>
            <a:endParaRPr lang="en-US" sz="1400" b="1" dirty="0">
              <a:solidFill>
                <a:srgbClr val="0033CC"/>
              </a:solidFill>
              <a:latin typeface="Comic Sans MS" pitchFamily="66" charset="0"/>
            </a:endParaRPr>
          </a:p>
        </p:txBody>
      </p:sp>
      <p:pic>
        <p:nvPicPr>
          <p:cNvPr id="13" name="Picture 12"/>
          <p:cNvPicPr/>
          <p:nvPr/>
        </p:nvPicPr>
        <p:blipFill>
          <a:blip r:embed="rId4"/>
          <a:stretch>
            <a:fillRect/>
          </a:stretch>
        </p:blipFill>
        <p:spPr>
          <a:xfrm>
            <a:off x="0" y="0"/>
            <a:ext cx="914400" cy="685800"/>
          </a:xfrm>
          <a:prstGeom prst="rect">
            <a:avLst/>
          </a:prstGeom>
        </p:spPr>
      </p:pic>
      <p:pic>
        <p:nvPicPr>
          <p:cNvPr id="15" name="Picture 14"/>
          <p:cNvPicPr/>
          <p:nvPr/>
        </p:nvPicPr>
        <p:blipFill>
          <a:blip r:embed="rId5"/>
          <a:stretch>
            <a:fillRect/>
          </a:stretch>
        </p:blipFill>
        <p:spPr>
          <a:xfrm>
            <a:off x="7956551" y="0"/>
            <a:ext cx="1187450" cy="533400"/>
          </a:xfrm>
          <a:prstGeom prst="rect">
            <a:avLst/>
          </a:prstGeom>
        </p:spPr>
      </p:pic>
      <p:sp>
        <p:nvSpPr>
          <p:cNvPr id="12" name="Rectangle 11"/>
          <p:cNvSpPr/>
          <p:nvPr/>
        </p:nvSpPr>
        <p:spPr>
          <a:xfrm>
            <a:off x="1577488" y="115125"/>
            <a:ext cx="6141425" cy="461665"/>
          </a:xfrm>
          <a:prstGeom prst="rect">
            <a:avLst/>
          </a:prstGeom>
        </p:spPr>
        <p:txBody>
          <a:bodyPr wrap="none">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MATERIAL 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15736715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468573" y="914400"/>
            <a:ext cx="8305800" cy="5539978"/>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HANDLING EQUIPMENT</a:t>
            </a: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TRANSPORTER VESSEL</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AIR RECEIVER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CLINKER CRUSHER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 PADDLE MIXER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SCRAPER CHAIN CONVEYOR</a:t>
            </a:r>
          </a:p>
          <a:p>
            <a:pPr marL="285750" indent="-285750">
              <a:buFont typeface="Arial" pitchFamily="34" charset="0"/>
              <a:buChar char="•"/>
            </a:pPr>
            <a:endParaRPr lang="en-US" b="1" dirty="0">
              <a:solidFill>
                <a:srgbClr val="C00000"/>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BAG FILTER</a:t>
            </a:r>
            <a:endParaRPr lang="en-US" b="1" dirty="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a:p>
            <a:endParaRPr lang="en-US" b="1" dirty="0" smtClean="0">
              <a:solidFill>
                <a:srgbClr val="0033CC"/>
              </a:solidFill>
              <a:latin typeface="Comic Sans MS" pitchFamily="66" charset="0"/>
            </a:endParaRPr>
          </a:p>
          <a:p>
            <a:r>
              <a:rPr lang="en-US" dirty="0" smtClean="0"/>
              <a:t>                       </a:t>
            </a:r>
            <a:endParaRPr lang="en-US" dirty="0"/>
          </a:p>
        </p:txBody>
      </p:sp>
      <p:sp>
        <p:nvSpPr>
          <p:cNvPr id="7" name="TextBox 6"/>
          <p:cNvSpPr txBox="1"/>
          <p:nvPr/>
        </p:nvSpPr>
        <p:spPr>
          <a:xfrm>
            <a:off x="6096000" y="6085046"/>
            <a:ext cx="2906973" cy="369332"/>
          </a:xfrm>
          <a:prstGeom prst="rect">
            <a:avLst/>
          </a:prstGeom>
          <a:noFill/>
        </p:spPr>
        <p:txBody>
          <a:bodyPr wrap="squar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In Association with MBE </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7307074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N1184"/>
          <p:cNvPicPr>
            <a:picLocks noGrp="1" noChangeAspect="1" noChangeArrowheads="1"/>
          </p:cNvPicPr>
          <p:nvPr>
            <p:ph idx="4294967295"/>
          </p:nvPr>
        </p:nvPicPr>
        <p:blipFill>
          <a:blip r:embed="rId2" cstate="print">
            <a:extLst>
              <a:ext uri="{BEBA8EAE-BF5A-486C-A8C5-ECC9F3942E4B}">
                <a14:imgProps xmlns:a14="http://schemas.microsoft.com/office/drawing/2010/main">
                  <a14:imgLayer r:embed="rId3">
                    <a14:imgEffect>
                      <a14:brightnessContrast bright="28000"/>
                    </a14:imgEffect>
                  </a14:imgLayer>
                </a14:imgProps>
              </a:ext>
            </a:extLst>
          </a:blip>
          <a:srcRect/>
          <a:stretch>
            <a:fillRect/>
          </a:stretch>
        </p:blipFill>
        <p:spPr bwMode="auto">
          <a:xfrm>
            <a:off x="76200" y="3959944"/>
            <a:ext cx="4761931" cy="279689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76200" y="6376733"/>
            <a:ext cx="2781531" cy="307777"/>
          </a:xfrm>
          <a:prstGeom prst="rect">
            <a:avLst/>
          </a:prstGeom>
        </p:spPr>
        <p:txBody>
          <a:bodyPr wrap="none">
            <a:spAutoFit/>
          </a:bodyPr>
          <a:lstStyle/>
          <a:p>
            <a:r>
              <a:rPr lang="en-US" sz="14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itchFamily="66" charset="0"/>
              </a:rPr>
              <a:t>ASH TRANSPORTER VESSEL</a:t>
            </a:r>
          </a:p>
        </p:txBody>
      </p:sp>
      <p:pic>
        <p:nvPicPr>
          <p:cNvPr id="6" name="Picture 3" descr="C:\Users\koushik biswas\Desktop\Presentation\New Photos\air recei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13" y="3945509"/>
            <a:ext cx="4114800" cy="2737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292821" y="3935443"/>
            <a:ext cx="1505540" cy="307777"/>
          </a:xfrm>
          <a:prstGeom prst="rect">
            <a:avLst/>
          </a:prstGeom>
        </p:spPr>
        <p:txBody>
          <a:bodyPr wrap="none">
            <a:spAutoFit/>
          </a:bodyPr>
          <a:lstStyle/>
          <a:p>
            <a:r>
              <a:rPr lang="en-US" sz="1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AIR RECEIVER</a:t>
            </a:r>
            <a:endPar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5954"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Effect>
                      <a14:brightnessContrast contrast="28000"/>
                    </a14:imgEffect>
                  </a14:imgLayer>
                </a14:imgProps>
              </a:ext>
              <a:ext uri="{28A0092B-C50C-407E-A947-70E740481C1C}">
                <a14:useLocalDpi xmlns:a14="http://schemas.microsoft.com/office/drawing/2010/main" val="0"/>
              </a:ext>
            </a:extLst>
          </a:blip>
          <a:srcRect/>
          <a:stretch>
            <a:fillRect/>
          </a:stretch>
        </p:blipFill>
        <p:spPr bwMode="auto">
          <a:xfrm>
            <a:off x="2191752" y="573732"/>
            <a:ext cx="5101069" cy="33617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141314" y="112067"/>
            <a:ext cx="4937570"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0" name="Picture 9"/>
          <p:cNvPicPr/>
          <p:nvPr/>
        </p:nvPicPr>
        <p:blipFill>
          <a:blip r:embed="rId7"/>
          <a:stretch>
            <a:fillRect/>
          </a:stretch>
        </p:blipFill>
        <p:spPr>
          <a:xfrm>
            <a:off x="0" y="0"/>
            <a:ext cx="914400" cy="685800"/>
          </a:xfrm>
          <a:prstGeom prst="rect">
            <a:avLst/>
          </a:prstGeom>
        </p:spPr>
      </p:pic>
      <p:pic>
        <p:nvPicPr>
          <p:cNvPr id="11" name="Picture 10"/>
          <p:cNvPicPr/>
          <p:nvPr/>
        </p:nvPicPr>
        <p:blipFill>
          <a:blip r:embed="rId8"/>
          <a:stretch>
            <a:fillRect/>
          </a:stretch>
        </p:blipFill>
        <p:spPr>
          <a:xfrm>
            <a:off x="7956551" y="0"/>
            <a:ext cx="1187450" cy="533400"/>
          </a:xfrm>
          <a:prstGeom prst="rect">
            <a:avLst/>
          </a:prstGeom>
        </p:spPr>
      </p:pic>
      <p:sp>
        <p:nvSpPr>
          <p:cNvPr id="8" name="Rectangle 7"/>
          <p:cNvSpPr/>
          <p:nvPr/>
        </p:nvSpPr>
        <p:spPr>
          <a:xfrm>
            <a:off x="2655071" y="3566111"/>
            <a:ext cx="4495800" cy="369332"/>
          </a:xfrm>
          <a:prstGeom prst="rect">
            <a:avLst/>
          </a:prstGeom>
        </p:spPr>
        <p:txBody>
          <a:bodyPr wrap="square">
            <a:spAutoFit/>
          </a:bodyPr>
          <a:lstStyle/>
          <a:p>
            <a:pPr algn="ctr"/>
            <a:r>
              <a:rPr lang="en-US" b="1" dirty="0" smtClean="0">
                <a:solidFill>
                  <a:srgbClr val="0033CC"/>
                </a:solidFill>
                <a:latin typeface="Comic Sans MS" pitchFamily="66" charset="0"/>
              </a:rPr>
              <a:t>PNEUMATIC ASH HANDLING</a:t>
            </a:r>
            <a:endParaRPr lang="en-US" b="1" dirty="0">
              <a:solidFill>
                <a:srgbClr val="0033CC"/>
              </a:solidFill>
              <a:latin typeface="Comic Sans MS" pitchFamily="66" charset="0"/>
            </a:endParaRPr>
          </a:p>
        </p:txBody>
      </p:sp>
    </p:spTree>
    <p:extLst>
      <p:ext uri="{BB962C8B-B14F-4D97-AF65-F5344CB8AC3E}">
        <p14:creationId xmlns:p14="http://schemas.microsoft.com/office/powerpoint/2010/main" val="38467781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G:\MSEL EQUIPMENT PIX\better pic\website front pg\further selected byNR &amp; ABD\6. ash handling equipment\SELECTED\SCRAPER CHAIN CONVEY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1" y="685800"/>
            <a:ext cx="8453439" cy="6005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6096000"/>
            <a:ext cx="3512500"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solidFill>
                  <a:srgbClr val="0033CC"/>
                </a:solidFill>
                <a:latin typeface="Comic Sans MS" pitchFamily="66" charset="0"/>
              </a:rPr>
              <a:t>SCRAPER CHAIN CONVEYOR</a:t>
            </a:r>
            <a:endParaRPr lang="en-US" b="1" dirty="0">
              <a:ln w="10541" cmpd="sng">
                <a:solidFill>
                  <a:schemeClr val="accent1">
                    <a:shade val="88000"/>
                    <a:satMod val="110000"/>
                  </a:schemeClr>
                </a:solidFill>
                <a:prstDash val="solid"/>
              </a:ln>
              <a:solidFill>
                <a:srgbClr val="0033CC"/>
              </a:solidFill>
              <a:latin typeface="Comic Sans MS" pitchFamily="66" charset="0"/>
            </a:endParaRPr>
          </a:p>
        </p:txBody>
      </p:sp>
      <p:pic>
        <p:nvPicPr>
          <p:cNvPr id="11" name="Picture 10"/>
          <p:cNvPicPr/>
          <p:nvPr/>
        </p:nvPicPr>
        <p:blipFill>
          <a:blip r:embed="rId3"/>
          <a:stretch>
            <a:fillRect/>
          </a:stretch>
        </p:blipFill>
        <p:spPr>
          <a:xfrm>
            <a:off x="0" y="0"/>
            <a:ext cx="914400" cy="685800"/>
          </a:xfrm>
          <a:prstGeom prst="rect">
            <a:avLst/>
          </a:prstGeom>
        </p:spPr>
      </p:pic>
      <p:pic>
        <p:nvPicPr>
          <p:cNvPr id="12" name="Picture 11"/>
          <p:cNvPicPr/>
          <p:nvPr/>
        </p:nvPicPr>
        <p:blipFill>
          <a:blip r:embed="rId4"/>
          <a:stretch>
            <a:fillRect/>
          </a:stretch>
        </p:blipFill>
        <p:spPr>
          <a:xfrm>
            <a:off x="7956551" y="0"/>
            <a:ext cx="1187450" cy="533400"/>
          </a:xfrm>
          <a:prstGeom prst="rect">
            <a:avLst/>
          </a:prstGeom>
        </p:spPr>
      </p:pic>
      <p:sp>
        <p:nvSpPr>
          <p:cNvPr id="13" name="Rectangle 12"/>
          <p:cNvSpPr/>
          <p:nvPr/>
        </p:nvSpPr>
        <p:spPr>
          <a:xfrm>
            <a:off x="2105550" y="112067"/>
            <a:ext cx="4937570"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121861"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9000" contrast="9000"/>
                    </a14:imgEffect>
                  </a14:imgLayer>
                </a14:imgProps>
              </a:ext>
              <a:ext uri="{28A0092B-C50C-407E-A947-70E740481C1C}">
                <a14:useLocalDpi xmlns:a14="http://schemas.microsoft.com/office/drawing/2010/main" val="0"/>
              </a:ext>
            </a:extLst>
          </a:blip>
          <a:srcRect/>
          <a:stretch>
            <a:fillRect/>
          </a:stretch>
        </p:blipFill>
        <p:spPr bwMode="auto">
          <a:xfrm rot="16200000">
            <a:off x="6778537" y="4580778"/>
            <a:ext cx="2345267" cy="1758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46936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MSEL EQUIPMENT PIX\better pic\website front pg\further selected byNR &amp; ABD\6. ash handling equipment\SELECTED\Padle mix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2580" y="3613666"/>
            <a:ext cx="4729720" cy="3130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G:\MSEL EQUIPMENT PIX\better pic\website front pg\further selected byNR &amp; ABD\6. ash handling equipment\SELECTED\ASH VALV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9" y="880765"/>
            <a:ext cx="4521011"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143997" y="4191000"/>
            <a:ext cx="1540806"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VALVE</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
        <p:nvSpPr>
          <p:cNvPr id="7" name="Rectangle 6"/>
          <p:cNvSpPr/>
          <p:nvPr/>
        </p:nvSpPr>
        <p:spPr>
          <a:xfrm>
            <a:off x="7071693" y="3063359"/>
            <a:ext cx="1968809" cy="369332"/>
          </a:xfrm>
          <a:prstGeom prst="rect">
            <a:avLst/>
          </a:prstGeom>
        </p:spPr>
        <p:txBody>
          <a:bodyPr wrap="none">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PADDLE MIXER</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pic>
        <p:nvPicPr>
          <p:cNvPr id="8" name="Picture 7"/>
          <p:cNvPicPr/>
          <p:nvPr/>
        </p:nvPicPr>
        <p:blipFill>
          <a:blip r:embed="rId4"/>
          <a:stretch>
            <a:fillRect/>
          </a:stretch>
        </p:blipFill>
        <p:spPr>
          <a:xfrm>
            <a:off x="0" y="0"/>
            <a:ext cx="914400" cy="685800"/>
          </a:xfrm>
          <a:prstGeom prst="rect">
            <a:avLst/>
          </a:prstGeom>
        </p:spPr>
      </p:pic>
      <p:pic>
        <p:nvPicPr>
          <p:cNvPr id="9" name="Picture 8"/>
          <p:cNvPicPr/>
          <p:nvPr/>
        </p:nvPicPr>
        <p:blipFill>
          <a:blip r:embed="rId5"/>
          <a:stretch>
            <a:fillRect/>
          </a:stretch>
        </p:blipFill>
        <p:spPr>
          <a:xfrm>
            <a:off x="7956551" y="0"/>
            <a:ext cx="1187450" cy="533400"/>
          </a:xfrm>
          <a:prstGeom prst="rect">
            <a:avLst/>
          </a:prstGeom>
        </p:spPr>
      </p:pic>
      <p:sp>
        <p:nvSpPr>
          <p:cNvPr id="10" name="Rectangle 9"/>
          <p:cNvSpPr/>
          <p:nvPr/>
        </p:nvSpPr>
        <p:spPr>
          <a:xfrm>
            <a:off x="2134125" y="266700"/>
            <a:ext cx="4937570" cy="461665"/>
          </a:xfrm>
          <a:prstGeom prst="rect">
            <a:avLst/>
          </a:prstGeom>
        </p:spPr>
        <p:txBody>
          <a:bodyPr wrap="none">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ASH </a:t>
            </a: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HANDLING </a:t>
            </a: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EQUIPMENT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endParaRPr>
          </a:p>
        </p:txBody>
      </p:sp>
    </p:spTree>
    <p:extLst>
      <p:ext uri="{BB962C8B-B14F-4D97-AF65-F5344CB8AC3E}">
        <p14:creationId xmlns:p14="http://schemas.microsoft.com/office/powerpoint/2010/main" val="3309380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 cy="685800"/>
          </a:xfrm>
          <a:prstGeom prst="rect">
            <a:avLst/>
          </a:prstGeom>
        </p:spPr>
      </p:pic>
      <p:pic>
        <p:nvPicPr>
          <p:cNvPr id="5" name="Picture 4"/>
          <p:cNvPicPr/>
          <p:nvPr/>
        </p:nvPicPr>
        <p:blipFill>
          <a:blip r:embed="rId3"/>
          <a:stretch>
            <a:fillRect/>
          </a:stretch>
        </p:blipFill>
        <p:spPr>
          <a:xfrm>
            <a:off x="7956551" y="0"/>
            <a:ext cx="1187450" cy="533400"/>
          </a:xfrm>
          <a:prstGeom prst="rect">
            <a:avLst/>
          </a:prstGeom>
        </p:spPr>
      </p:pic>
      <p:sp>
        <p:nvSpPr>
          <p:cNvPr id="6" name="TextBox 5"/>
          <p:cNvSpPr txBox="1"/>
          <p:nvPr/>
        </p:nvSpPr>
        <p:spPr>
          <a:xfrm>
            <a:off x="468573" y="914400"/>
            <a:ext cx="8305800" cy="5816977"/>
          </a:xfrm>
          <a:prstGeom prst="rect">
            <a:avLst/>
          </a:prstGeom>
          <a:noFill/>
        </p:spPr>
        <p:txBody>
          <a:bodyPr wrap="square" rtlCol="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omic Sans MS" pitchFamily="66" charset="0"/>
              </a:rPr>
              <a:t>PROCESS PLANT EQUIPMENT</a:t>
            </a:r>
          </a:p>
          <a:p>
            <a:pPr algn="ctr"/>
            <a:endParaRPr lang="en-US" sz="2400" dirty="0">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SLURRY PUMP</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FLOTATION CELL</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a:solidFill>
                  <a:srgbClr val="0033CC"/>
                </a:solidFill>
                <a:latin typeface="Comic Sans MS" pitchFamily="66" charset="0"/>
              </a:rPr>
              <a:t>COLUMN </a:t>
            </a:r>
            <a:r>
              <a:rPr lang="en-US" b="1" dirty="0" smtClean="0">
                <a:solidFill>
                  <a:srgbClr val="0033CC"/>
                </a:solidFill>
                <a:latin typeface="Comic Sans MS" pitchFamily="66" charset="0"/>
              </a:rPr>
              <a:t>FLOTATION </a:t>
            </a:r>
            <a:r>
              <a:rPr lang="en-US" b="1" dirty="0">
                <a:solidFill>
                  <a:srgbClr val="0033CC"/>
                </a:solidFill>
                <a:latin typeface="Comic Sans MS" pitchFamily="66" charset="0"/>
              </a:rPr>
              <a:t>CELL</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THICKENERS</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CETRIFUGAL GRAVITY CONCENTRATOR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MAGNETIC SEPARATOR</a:t>
            </a:r>
          </a:p>
          <a:p>
            <a:pPr marL="285750" indent="-285750">
              <a:buFont typeface="Arial" pitchFamily="34" charset="0"/>
              <a:buChar char="•"/>
            </a:pPr>
            <a:endParaRPr lang="en-US" b="1" dirty="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FILTERS</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r>
              <a:rPr lang="en-US" b="1" dirty="0" smtClean="0">
                <a:solidFill>
                  <a:srgbClr val="0033CC"/>
                </a:solidFill>
                <a:latin typeface="Comic Sans MS" pitchFamily="66" charset="0"/>
              </a:rPr>
              <a:t>ROTARY SCRUBBER</a:t>
            </a:r>
          </a:p>
          <a:p>
            <a:pPr marL="285750" indent="-285750">
              <a:buFont typeface="Arial" pitchFamily="34" charset="0"/>
              <a:buChar char="•"/>
            </a:pPr>
            <a:endParaRPr lang="en-US" b="1" dirty="0" smtClean="0">
              <a:solidFill>
                <a:srgbClr val="0033CC"/>
              </a:solidFill>
              <a:latin typeface="Comic Sans MS" pitchFamily="66" charset="0"/>
            </a:endParaRPr>
          </a:p>
          <a:p>
            <a:pPr marL="285750" indent="-285750">
              <a:buFont typeface="Arial" pitchFamily="34" charset="0"/>
              <a:buChar char="•"/>
            </a:pPr>
            <a:endParaRPr lang="en-US" b="1" dirty="0" smtClean="0">
              <a:solidFill>
                <a:srgbClr val="0033CC"/>
              </a:solidFill>
              <a:latin typeface="Comic Sans MS" pitchFamily="66" charset="0"/>
            </a:endParaRPr>
          </a:p>
          <a:p>
            <a:r>
              <a:rPr lang="en-US" dirty="0" smtClean="0"/>
              <a:t>                      </a:t>
            </a:r>
            <a:endParaRPr lang="en-US" dirty="0"/>
          </a:p>
        </p:txBody>
      </p:sp>
    </p:spTree>
    <p:extLst>
      <p:ext uri="{BB962C8B-B14F-4D97-AF65-F5344CB8AC3E}">
        <p14:creationId xmlns:p14="http://schemas.microsoft.com/office/powerpoint/2010/main" val="3224842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7345</TotalTime>
  <Words>3141</Words>
  <Application>Microsoft Office PowerPoint</Application>
  <PresentationFormat>On-screen Show (4:3)</PresentationFormat>
  <Paragraphs>946</Paragraphs>
  <Slides>159</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159</vt:i4>
      </vt:variant>
    </vt:vector>
  </HeadingPairs>
  <TitlesOfParts>
    <vt:vector size="162" baseType="lpstr">
      <vt:lpstr>Slipstream</vt:lpstr>
      <vt:lpstr>Photo Editor Photo</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QC &amp; TESTING FACILITIES  FOR PRODUCTION SHOPS</vt:lpstr>
      <vt:lpstr>PowerPoint Presentation</vt:lpstr>
      <vt:lpstr>KUMARDHUBI FACTORY  &amp;  MANUFACTURING FACILITY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SHOP/ FABRICATION SHOP AREA 25X150 mtrs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ASANSOL FACTORY  &amp;  MANUFACTURING FACILITY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ROLL CRUSHER </vt:lpstr>
      <vt:lpstr>PowerPoint Presentation</vt:lpstr>
      <vt:lpstr>PowerPoint Presentation</vt:lpstr>
      <vt:lpstr>PowerPoint Presentation</vt:lpstr>
      <vt:lpstr>PowerPoint Presentation</vt:lpstr>
      <vt:lpstr>PowerPoint Presentation</vt:lpstr>
      <vt:lpstr>PowerPoint Presentation</vt:lpstr>
      <vt:lpstr>REVERSIBLE HAMMER MILL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ROLLER SCREEN</vt:lpstr>
      <vt:lpstr>PowerPoint Presentation</vt:lpstr>
      <vt:lpstr>PowerPoint Presentation</vt:lpstr>
      <vt:lpstr>PowerPoint Presentation</vt:lpstr>
      <vt:lpstr>ROD MILL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MEDIUM DUTY PUMPS TYPE MV</vt:lpstr>
      <vt:lpstr>VERTICAL  SUMP PUMPS – (TYPE MG)</vt:lpstr>
      <vt:lpstr>FLOTATION CELL - MECHANICAL</vt:lpstr>
      <vt:lpstr>COLUMN FLOTATION CELL</vt:lpstr>
      <vt:lpstr>PowerPoint Presentation</vt:lpstr>
      <vt:lpstr>THICKENER </vt:lpstr>
      <vt:lpstr>PowerPoint Presentation</vt:lpstr>
      <vt:lpstr>GRAVITY EQUIPMENT</vt:lpstr>
      <vt:lpstr>PowerPoint Presentation</vt:lpstr>
      <vt:lpstr>PROCESS PLANT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Subir Chaki</dc:creator>
  <cp:lastModifiedBy>Priyanka Talukdar</cp:lastModifiedBy>
  <cp:revision>644</cp:revision>
  <cp:lastPrinted>2014-07-03T05:26:27Z</cp:lastPrinted>
  <dcterms:created xsi:type="dcterms:W3CDTF">2006-08-16T00:00:00Z</dcterms:created>
  <dcterms:modified xsi:type="dcterms:W3CDTF">2014-10-14T06:21:25Z</dcterms:modified>
</cp:coreProperties>
</file>